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 id="2147483686" r:id="rId6"/>
  </p:sldMasterIdLst>
  <p:notesMasterIdLst>
    <p:notesMasterId r:id="rId26"/>
  </p:notesMasterIdLst>
  <p:sldIdLst>
    <p:sldId id="476" r:id="rId7"/>
    <p:sldId id="261" r:id="rId8"/>
    <p:sldId id="259" r:id="rId9"/>
    <p:sldId id="478" r:id="rId10"/>
    <p:sldId id="479" r:id="rId11"/>
    <p:sldId id="480" r:id="rId12"/>
    <p:sldId id="481" r:id="rId13"/>
    <p:sldId id="482" r:id="rId14"/>
    <p:sldId id="483" r:id="rId15"/>
    <p:sldId id="484" r:id="rId16"/>
    <p:sldId id="477" r:id="rId17"/>
    <p:sldId id="267" r:id="rId18"/>
    <p:sldId id="269" r:id="rId19"/>
    <p:sldId id="270" r:id="rId20"/>
    <p:sldId id="271" r:id="rId21"/>
    <p:sldId id="272" r:id="rId22"/>
    <p:sldId id="273" r:id="rId23"/>
    <p:sldId id="274" r:id="rId24"/>
    <p:sldId id="44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Russel" id="{D7D94586-1A90-4D4A-967E-EB7CC9F5AC3F}">
          <p14:sldIdLst>
            <p14:sldId id="476"/>
            <p14:sldId id="261"/>
            <p14:sldId id="259"/>
          </p14:sldIdLst>
        </p14:section>
        <p14:section name="Guide - Brian" id="{530AA255-BC77-4977-B939-1D5E3694DF68}">
          <p14:sldIdLst>
            <p14:sldId id="478"/>
            <p14:sldId id="479"/>
            <p14:sldId id="480"/>
            <p14:sldId id="481"/>
            <p14:sldId id="482"/>
          </p14:sldIdLst>
        </p14:section>
        <p14:section name="Demo - Brian" id="{C571C06C-183D-4735-86E9-900ED4087936}">
          <p14:sldIdLst>
            <p14:sldId id="483"/>
          </p14:sldIdLst>
        </p14:section>
        <p14:section name="Tips - Charles" id="{E0BE9F39-64A6-455F-9292-1DD2A2AA3AF5}">
          <p14:sldIdLst>
            <p14:sldId id="484"/>
            <p14:sldId id="477"/>
            <p14:sldId id="267"/>
            <p14:sldId id="269"/>
            <p14:sldId id="270"/>
            <p14:sldId id="271"/>
            <p14:sldId id="272"/>
            <p14:sldId id="273"/>
            <p14:sldId id="274"/>
          </p14:sldIdLst>
        </p14:section>
        <p14:section name="Q&amp;A - Anto" id="{1F8B4AFD-0B40-47A3-B75C-C3B5BCF79C61}">
          <p14:sldIdLst>
            <p14:sldId id="4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8722C3-EE91-4816-A8F6-A7317EF0BE17}" v="51" dt="2020-03-20T02:37:49.724"/>
    <p1510:client id="{E6E0EA5D-E1E2-47F5-AC0A-1F76CADDAD6A}" v="123" dt="2020-03-20T01:38:12.445"/>
    <p1510:client id="{EB98235E-7931-4E6C-AE7D-D3168B213109}" v="206" dt="2020-03-19T13:03:29.142"/>
    <p1510:client id="{F7768D75-9E54-4FE6-88F6-7CE3131C5BAC}" v="3" dt="2020-03-20T01:18:13.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81507" autoAdjust="0"/>
  </p:normalViewPr>
  <p:slideViewPr>
    <p:cSldViewPr snapToGrid="0">
      <p:cViewPr varScale="1">
        <p:scale>
          <a:sx n="76" d="100"/>
          <a:sy n="76" d="100"/>
        </p:scale>
        <p:origin x="492" y="45"/>
      </p:cViewPr>
      <p:guideLst/>
    </p:cSldViewPr>
  </p:slideViewPr>
  <p:notesTextViewPr>
    <p:cViewPr>
      <p:scale>
        <a:sx n="3" d="2"/>
        <a:sy n="3" d="2"/>
      </p:scale>
      <p:origin x="0" y="0"/>
    </p:cViewPr>
  </p:notesTextViewPr>
  <p:sorterViewPr>
    <p:cViewPr>
      <p:scale>
        <a:sx n="100" d="100"/>
        <a:sy n="100" d="100"/>
      </p:scale>
      <p:origin x="0" y="-819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7F2F2B-2BB1-40B0-88D0-1AC3FC95BC09}" type="datetimeFigureOut">
              <a:rPr lang="en-US" smtClean="0"/>
              <a:t>3/19/2020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0862F-6926-40CE-A4AE-7D99668FA159}" type="slidenum">
              <a:rPr lang="en-US" smtClean="0"/>
              <a:t>‹#›</a:t>
            </a:fld>
            <a:endParaRPr lang="en-US"/>
          </a:p>
        </p:txBody>
      </p:sp>
    </p:spTree>
    <p:extLst>
      <p:ext uri="{BB962C8B-B14F-4D97-AF65-F5344CB8AC3E}">
        <p14:creationId xmlns:p14="http://schemas.microsoft.com/office/powerpoint/2010/main" val="2179268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upport.office.com/en-us/article/change-your-status-in-teams-ce36ed14-6bc9-4775-a33e-6629ba4ff78e"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support.office.com/en-us/article/Mark-a-message-as-important-or-urgent-in-Teams-ea99d5b6-1317-4550-8d75-86ff14cd4462" TargetMode="External"/><Relationship Id="rId4" Type="http://schemas.openxmlformats.org/officeDocument/2006/relationships/hyperlink" Target="https://support.office.com/en-us/article/Set-your-status-message-in-Teams-22e02023-3840-40c7-b701-6676821aeab3"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upport.office.com/en-us/article/add-remove-or-change-time-zones-5ab3e10e-5a6c-46af-ab48-156fedf70c04"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francescocirillo.com/pages/pomodoro-technique" TargetMode="External"/><Relationship Id="rId5" Type="http://schemas.openxmlformats.org/officeDocument/2006/relationships/hyperlink" Target="https://support.office.com/en-us/article/Schedule-a-meeting-with-other-people-5C9877BC-AB91-4A7C-99FB-B0B68D7EA94F" TargetMode="External"/><Relationship Id="rId4" Type="http://schemas.openxmlformats.org/officeDocument/2006/relationships/hyperlink" Target="https://support.office.com/en-us/article/Learn-more-about-work-hours-in-Outlook-af2fddf9-249e-4710-9c95-5911edfd76f6"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upport.office.com/en-us/article/Schedule-a-meeting-in-Teams-943507a9-8583-4c58-b5d2-8ec8265e04e5" TargetMode="External"/><Relationship Id="rId7" Type="http://schemas.openxmlformats.org/officeDocument/2006/relationships/hyperlink" Target="https://docs.microsoft.com/en-us/microsoftteams/deploy-meetings-microsoft-teams-landing-pag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support.office.com/article/join-a-teams-meeting-078e9868-f1aa-4414-8bb9-ee88e9236ee4" TargetMode="External"/><Relationship Id="rId5" Type="http://schemas.openxmlformats.org/officeDocument/2006/relationships/hyperlink" Target="https://support.office.com/en-us/article/share-content-in-a-meeting-in-teams-fcc2bf59-aecd-4481-8f99-ce55dd836ce8" TargetMode="External"/><Relationship Id="rId4" Type="http://schemas.openxmlformats.org/officeDocument/2006/relationships/hyperlink" Target="https://support.office.com/en-us/article/join-a-meeting-in-teams-1613bb53-f3fa-431e-85a9-d6a91e3468c9"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upport.office.com/en-us/article/Use-live-captions-in-a-Teams-meeting-4be2d304-f675-4b57-8347-cbd000a21260"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support.office.com/en-us/article/Add-a-OneNote-notebook-to-Teams-0ec78cc3-ba3b-4279-a88e-aa40af9865c2"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upport.office.com/en-us/article/Record-a-meeting-in-Teams-34dfbe7f-b07d-4a27-b4c6-de62f1348c24"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support.office.com/en-us/article/play-and-share-a-meeting-recording-in-teams-7d7e5dc5-9ae4-4b94-8589-27496037e8fa"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upport.office.com/en-us/article/Start-a-chat-in-Teams-0c71b32b-c050-4930-a887-5afbe742b3d8"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support.office.com/en-us/article/use-mentions-to-get-someone-s-attention-in-teams-eb4f059d-320e-454e-b111-03361d4d6855" TargetMode="External"/><Relationship Id="rId5" Type="http://schemas.openxmlformats.org/officeDocument/2006/relationships/hyperlink" Target="https://support.office.com/en-us/article/Format-a-message-in-Teams-9f7c64e4-0316-472f-b1e8-430cebcfc1e5" TargetMode="External"/><Relationship Id="rId4" Type="http://schemas.openxmlformats.org/officeDocument/2006/relationships/hyperlink" Target="https://support.office.com/en-us/article/Using-the-Conversation-tab-in-Microsoft-Teams-53d1c530-3797-4a6f-9892-6760f8763df2"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upport.office.com/en-us/article/use-planner-in-microsoft-teams-62798a9f-e8f7-4722-a700-27dd28a06ee0"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support.office.com/en-us/article/Add-a-OneNote-notebook-to-Teams-0ec78cc3-ba3b-4279-a88e-aa40af9865c2" TargetMode="External"/><Relationship Id="rId4" Type="http://schemas.openxmlformats.org/officeDocument/2006/relationships/hyperlink" Target="https://support.office.com/en-us/article/take-meeting-notes-in-teams-3eadf032-0ef8-4d60-9e21-0691d317d103"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upport.office.com/en-us/article/Send-Praise-to-people-50f26b47-565f-40fe-8642-5ca2a5ed261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support.office.com/en-us/article/send-an-emoji-gif-or-sticker-in-teams-174248c9-e64d-4de1-9f41-3199cc0751ad"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919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 Users</a:t>
            </a:r>
          </a:p>
          <a:p>
            <a:r>
              <a:rPr lang="en-US" dirty="0"/>
              <a:t>Change your Status in Teams - </a:t>
            </a:r>
            <a:r>
              <a:rPr lang="en-US" dirty="0">
                <a:hlinkClick r:id="rId3"/>
              </a:rPr>
              <a:t>https://support.office.com/en-us/article/change-your-status-in-teams-ce36ed14-6bc9-4775-a33e-6629ba4ff78e</a:t>
            </a:r>
            <a:endParaRPr lang="en-US" dirty="0"/>
          </a:p>
          <a:p>
            <a:r>
              <a:rPr lang="en-US" dirty="0"/>
              <a:t>Set your Status Message in Teams - </a:t>
            </a:r>
            <a:r>
              <a:rPr lang="en-US" dirty="0">
                <a:hlinkClick r:id="rId4"/>
              </a:rPr>
              <a:t>https://support.office.com/en-us/article/Set-your-status-message-in-Teams-22e02023-3840-40c7-b701-6676821aeab3</a:t>
            </a:r>
            <a:endParaRPr lang="en-US" dirty="0"/>
          </a:p>
          <a:p>
            <a:r>
              <a:rPr lang="en-US" dirty="0"/>
              <a:t>Mark a Message as Urgent in Teams - </a:t>
            </a:r>
            <a:r>
              <a:rPr lang="en-US" dirty="0">
                <a:hlinkClick r:id="rId5"/>
              </a:rPr>
              <a:t>https://support.office.com/en-us/article/Mark-a-message-as-important-or-urgent-in-Teams-ea99d5b6-1317-4550-8d75-86ff14cd4462</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777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Show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Add/Remove Change Time Zones in Outlook – </a:t>
            </a:r>
            <a:r>
              <a:rPr lang="en-US" dirty="0">
                <a:hlinkClick r:id="rId3"/>
              </a:rPr>
              <a:t>https://support.office.com/en-us/article/add-remove-or-change-time-zones-5ab3e10e-5a6c-46af-ab48-156fedf70c04</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 Work Hours in Outlook - </a:t>
            </a:r>
            <a:r>
              <a:rPr lang="en-US" dirty="0">
                <a:hlinkClick r:id="rId4"/>
              </a:rPr>
              <a:t>https://support.office.com/en-us/article/Learn-more-about-work-hours-in-Outlook-af2fddf9-249e-4710-9c95-5911edfd76f6</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Meetings Early - </a:t>
            </a:r>
            <a:r>
              <a:rPr lang="en-US" dirty="0">
                <a:hlinkClick r:id="rId5"/>
              </a:rPr>
              <a:t>https://support.office.com/en-us/article/Schedule-a-meeting-with-other-people-5C9877BC-AB91-4A7C-99FB-B0B68D7EA94F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6"/>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781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 Users</a:t>
            </a:r>
          </a:p>
          <a:p>
            <a:r>
              <a:rPr lang="en-US" dirty="0"/>
              <a:t>Schedule a Meeting in Teams - </a:t>
            </a:r>
            <a:r>
              <a:rPr lang="en-US" dirty="0">
                <a:hlinkClick r:id="rId3"/>
              </a:rPr>
              <a:t>https://support.office.com/en-us/article/Schedule-a-meeting-in-Teams-943507a9-8583-4c58-b5d2-8ec8265e04e5</a:t>
            </a:r>
            <a:endParaRPr lang="en-US" dirty="0"/>
          </a:p>
          <a:p>
            <a:r>
              <a:rPr lang="en-US" dirty="0"/>
              <a:t>Join a Meeting in Teams - </a:t>
            </a:r>
            <a:r>
              <a:rPr lang="en-US" dirty="0">
                <a:hlinkClick r:id="rId4"/>
              </a:rPr>
              <a:t>https://support.office.com/en-us/article/join-a-meeting-in-teams-1613bb53-f3fa-431e-85a9-d6a91e3468c9</a:t>
            </a:r>
            <a:endParaRPr lang="en-US" dirty="0"/>
          </a:p>
          <a:p>
            <a:r>
              <a:rPr lang="en-US" dirty="0"/>
              <a:t>Share Content in a Meeting in Teams - </a:t>
            </a:r>
            <a:r>
              <a:rPr lang="en-US" dirty="0">
                <a:hlinkClick r:id="rId5"/>
              </a:rPr>
              <a:t>https://support.office.com/en-us/article/share-content-in-a-meeting-in-teams-fcc2bf59-aecd-4481-8f99-ce55dd836ce8</a:t>
            </a:r>
            <a:endParaRPr lang="en-US" dirty="0"/>
          </a:p>
          <a:p>
            <a:r>
              <a:rPr lang="en-US" dirty="0"/>
              <a:t>Schedule a Teams Meeting from Outlook - https://support.office.com/en-us/article/schedule-a-teams-meeting-from-outlook-883cc15c-580f-441a-92ea-0992c00a9b0f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rPr>
              <a:t>Quick Start Learning Pathway – Manage Meetings - </a:t>
            </a:r>
            <a:r>
              <a:rPr lang="en-US" dirty="0">
                <a:hlinkClick r:id="rId6"/>
              </a:rPr>
              <a:t>https://support.office.com/article/join-a-teams-meeting-078e9868-f1aa-4414-8bb9-ee88e9236ee4</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For IT Admins</a:t>
            </a:r>
          </a:p>
          <a:p>
            <a:r>
              <a:rPr lang="en-US" dirty="0"/>
              <a:t>Meetings and Conferencing in Teams - </a:t>
            </a:r>
            <a:r>
              <a:rPr lang="en-US" dirty="0">
                <a:hlinkClick r:id="rId7"/>
              </a:rPr>
              <a:t>https://docs.microsoft.com/en-us/microsoftteams/deploy-meetings-microsoft-teams-landing-page</a:t>
            </a:r>
            <a:endParaRPr lang="en-US" dirty="0"/>
          </a:p>
          <a:p>
            <a:r>
              <a:rPr lang="en-US" dirty="0"/>
              <a:t>Teams Academy Meetings Introduction – </a:t>
            </a:r>
            <a:r>
              <a:rPr lang="en-US" i="1" dirty="0"/>
              <a:t>Video</a:t>
            </a:r>
            <a:r>
              <a:rPr lang="en-US" dirty="0"/>
              <a:t>: https://aka.ms/teams-meetings-intro  </a:t>
            </a:r>
            <a:r>
              <a:rPr lang="en-US" i="1" dirty="0"/>
              <a:t>Deck</a:t>
            </a:r>
            <a:r>
              <a:rPr lang="en-US" dirty="0"/>
              <a:t>: https://aka.ms/teams-meetings-intro-deck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273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Live Captions in Teams - </a:t>
            </a:r>
            <a:r>
              <a:rPr lang="en-US" dirty="0">
                <a:hlinkClick r:id="rId3"/>
              </a:rPr>
              <a:t>https://support.office.com/en-us/article/Use-live-captions-in-a-Teams-meeting-4be2d304-f675-4b57-8347-cbd000a21260</a:t>
            </a:r>
            <a:endParaRPr lang="en-US" dirty="0"/>
          </a:p>
          <a:p>
            <a:r>
              <a:rPr lang="en-US" dirty="0"/>
              <a:t>Add a OneNote to Teams - </a:t>
            </a:r>
            <a:r>
              <a:rPr lang="en-US" dirty="0">
                <a:hlinkClick r:id="rId4"/>
              </a:rPr>
              <a:t>https://support.office.com/en-us/article/Add-a-OneNote-notebook-to-Teams-0ec78cc3-ba3b-4279-a88e-aa40af9865c2</a:t>
            </a:r>
            <a:endParaRPr lang="en-US" dirty="0"/>
          </a:p>
          <a:p>
            <a:r>
              <a:rPr lang="en-US" dirty="0"/>
              <a:t>Get a Link to a File - https://support.office.com/en-us/article/get-a-link-to-a-file-in-teams-7bd003ce-87e2-4b4e-9f30-b27ef5ea471f</a:t>
            </a:r>
          </a:p>
          <a:p>
            <a:r>
              <a:rPr lang="en-US" dirty="0"/>
              <a:t>Get a Link to a Tab - https://support.office.com/en-us/article/get-a-link-to-a-tab-in-teams-9348ec0d-7e3e-4396-885c-474241c58849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02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Record a Meeting in Teams - </a:t>
            </a:r>
            <a:r>
              <a:rPr lang="en-US" dirty="0">
                <a:hlinkClick r:id="rId3"/>
              </a:rPr>
              <a:t>https://support.office.com/en-us/article/Record-a-meeting-in-Teams-34dfbe7f-b07d-4a27-b4c6-de62f1348c24</a:t>
            </a:r>
            <a:endParaRPr lang="en-US" dirty="0"/>
          </a:p>
          <a:p>
            <a:r>
              <a:rPr lang="en-US" dirty="0"/>
              <a:t>Play and Share a Recording - </a:t>
            </a:r>
            <a:r>
              <a:rPr lang="en-US" dirty="0">
                <a:hlinkClick r:id="rId4"/>
              </a:rPr>
              <a:t>https://support.office.com/en-us/article/play-and-share-a-meeting-recording-in-teams-7d7e5dc5-9ae4-4b94-8589-27496037e8fa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698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 Chat in Teams - </a:t>
            </a:r>
            <a:r>
              <a:rPr lang="en-US" dirty="0">
                <a:hlinkClick r:id="rId3"/>
              </a:rPr>
              <a:t>https://support.office.com/en-us/article/Start-a-chat-in-Teams-0c71b32b-c050-4930-a887-5afbe742b3d8</a:t>
            </a:r>
            <a:endParaRPr lang="en-US" dirty="0"/>
          </a:p>
          <a:p>
            <a:r>
              <a:rPr lang="en-US" dirty="0"/>
              <a:t>Using the Conversation Tab in Teams - </a:t>
            </a:r>
            <a:r>
              <a:rPr lang="en-US" dirty="0">
                <a:hlinkClick r:id="rId4"/>
              </a:rPr>
              <a:t>https://support.office.com/en-us/article/Using-the-Conversation-tab-in-Microsoft-Teams-53d1c530-3797-4a6f-9892-6760f8763df2</a:t>
            </a:r>
            <a:endParaRPr lang="en-US" dirty="0"/>
          </a:p>
          <a:p>
            <a:r>
              <a:rPr lang="en-US" dirty="0"/>
              <a:t>Format a Message in Teams - </a:t>
            </a:r>
            <a:r>
              <a:rPr lang="en-US" dirty="0">
                <a:hlinkClick r:id="rId5"/>
              </a:rPr>
              <a:t>https://support.office.com/en-us/article/Format-a-message-in-Teams-9f7c64e4-0316-472f-b1e8-430cebcfc1e5</a:t>
            </a:r>
            <a:endParaRPr lang="en-US" dirty="0"/>
          </a:p>
          <a:p>
            <a:r>
              <a:rPr lang="en-US" dirty="0"/>
              <a:t>Use @Mentions to Get Attention - </a:t>
            </a:r>
            <a:r>
              <a:rPr lang="en-US" dirty="0">
                <a:hlinkClick r:id="rId6"/>
              </a:rPr>
              <a:t>https://support.office.com/en-us/article/use-mentions-to-get-someone-s-attention-in-teams-eb4f059d-320e-454e-b111-03361d4d6855</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034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Whiteboard in Teams - https://support.office.com/en-us/article/7a6e7218-e9dc-4ccc-89aa-b1a0bb9c31ee</a:t>
            </a:r>
          </a:p>
          <a:p>
            <a:r>
              <a:rPr lang="en-US" dirty="0"/>
              <a:t>Use Planner in Microsoft Teams - </a:t>
            </a:r>
            <a:r>
              <a:rPr lang="en-US" dirty="0">
                <a:hlinkClick r:id="rId3"/>
              </a:rPr>
              <a:t>https://support.office.com/en-us/article/use-planner-in-microsoft-teams-62798a9f-e8f7-4722-a700-27dd28a06ee0</a:t>
            </a:r>
            <a:endParaRPr lang="en-US" dirty="0"/>
          </a:p>
          <a:p>
            <a:r>
              <a:rPr lang="en-US" dirty="0"/>
              <a:t>Take Meeting Notes in Teams - </a:t>
            </a:r>
            <a:r>
              <a:rPr lang="en-US" dirty="0">
                <a:hlinkClick r:id="rId4"/>
              </a:rPr>
              <a:t>https://support.office.com/en-us/article/take-meeting-notes-in-teams-3eadf032-0ef8-4d60-9e21-0691d317d103</a:t>
            </a:r>
            <a:endParaRPr lang="en-US" dirty="0"/>
          </a:p>
          <a:p>
            <a:r>
              <a:rPr lang="en-US" dirty="0"/>
              <a:t>Add a OneNote Notebook to Teams -</a:t>
            </a:r>
            <a:r>
              <a:rPr lang="en-US" dirty="0">
                <a:hlinkClick r:id="rId5"/>
              </a:rPr>
              <a:t>https://support.office.com/</a:t>
            </a:r>
            <a:r>
              <a:rPr lang="en-US" dirty="0" err="1">
                <a:hlinkClick r:id="rId5"/>
              </a:rPr>
              <a:t>en</a:t>
            </a:r>
            <a:r>
              <a:rPr lang="en-US" dirty="0">
                <a:hlinkClick r:id="rId5"/>
              </a:rPr>
              <a:t>-us/article/Add-a-OneNote-notebook-to-Teams-0ec78cc3-ba3b-4279-a88e-aa40af9865c2</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012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 Praise to People - </a:t>
            </a:r>
            <a:r>
              <a:rPr lang="en-US" dirty="0">
                <a:hlinkClick r:id="rId3"/>
              </a:rPr>
              <a:t>https://support.office.com/en-us/article/Send-Praise-to-people-50f26b47-565f-40fe-8642-5ca2a5ed261e</a:t>
            </a:r>
            <a:endParaRPr lang="en-US" dirty="0"/>
          </a:p>
          <a:p>
            <a:r>
              <a:rPr lang="en-US" dirty="0"/>
              <a:t>Send an Emoji, GIF or Stricker - </a:t>
            </a:r>
            <a:r>
              <a:rPr lang="en-US" dirty="0">
                <a:hlinkClick r:id="rId4"/>
              </a:rPr>
              <a:t>https://support.office.com/en-us/article/send-an-emoji-gif-or-sticker-in-teams-174248c9-e64d-4de1-9f41-3199cc0751ad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52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56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128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469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61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599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088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314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030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777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C2DA-617A-4BF8-AD96-2079FB0B1C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762587-AC09-4810-A821-E4474356B9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B14E59-BE87-4CC8-ACE8-0C1653D66E59}"/>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FC1E7CA2-4E8F-4F55-9803-D13C434C86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144157-C1E5-4452-A783-D6797DF57D31}"/>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70640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0323-9193-46CF-81D4-C7884C2C6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9FE4F5-C422-4877-9FBE-C5DF973BD5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81299-65B3-4711-BD71-C91537F190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4E2D48-5FC8-41DB-954B-A3A72BFBA3F1}"/>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6" name="Footer Placeholder 5">
            <a:extLst>
              <a:ext uri="{FF2B5EF4-FFF2-40B4-BE49-F238E27FC236}">
                <a16:creationId xmlns:a16="http://schemas.microsoft.com/office/drawing/2014/main" id="{52A6E2F2-77A2-40F3-81F0-77C0D476301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DB422BE-3E48-47B2-BB1C-3E5521558136}"/>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2856180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4455-9B3C-490B-95CD-E55937280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C8AA4F-A142-4E18-9EEC-2AFA36A361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2034E63-730A-4A4F-AAC7-93BD4E1BA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041290-DC8C-42F0-931C-D3DEDAC7860A}"/>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6" name="Footer Placeholder 5">
            <a:extLst>
              <a:ext uri="{FF2B5EF4-FFF2-40B4-BE49-F238E27FC236}">
                <a16:creationId xmlns:a16="http://schemas.microsoft.com/office/drawing/2014/main" id="{9F95B678-DE02-436E-88CF-C7E5F54DC8E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FCE042B-D416-4EFA-BA6B-CEA0E514FB7A}"/>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523015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7F86-58C6-413B-9280-5755544374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1C3A10-2870-4F6E-85C5-F7BF6AFB48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2479BA-AC71-4AC4-A48A-20EC47A2BEFB}"/>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B85A018C-D8E1-4529-BC89-A3272793B3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B3ABC5-A952-44C6-8499-D4A8C8B4CE06}"/>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711558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4707F-C4DC-417C-BFFB-2E08C18E5C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085071-CE68-42BA-8765-DEABAA68742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E8CB8-962E-44DE-A35D-16F5A56C8F02}"/>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36AD5FD5-5484-4429-ABBD-3D421D2A61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5A17F6-7568-444D-A87F-26F2880FF25A}"/>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4048778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C0A1-5BA2-4C63-B2DD-83AD97110D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038A01-AE5E-4E2E-BFC1-4CC0EC3A4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418C9D-DE3F-4CBA-B1D6-522DE1A90DF0}"/>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C4C56FE3-CB75-4D2B-A67A-2EBC268CB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EEF97-D6D5-476A-B60F-99794175A447}"/>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3536440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39E24-EC46-465A-A807-B0CEBBF2E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476206-662C-4181-AFE7-206A44373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98C3E6-37EA-4514-9E37-084601CAEAC5}"/>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DBCACB4A-B65A-4F56-9859-F7AB068FC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F1ACC-D6D6-429A-B16B-619A2B457EA7}"/>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89931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A99D-D636-40EB-B0B9-DD9E465A5B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80439D-FD90-4577-A727-4DDB8A1727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83655C-1BA4-4D25-BE0E-32F4D411B22D}"/>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2576F89B-FE72-4FC4-9797-B28A37905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D399A-438D-4958-A62B-D96FF3910377}"/>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1415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E697-38FF-4F98-81C0-4CF01D45D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71E4AF-0192-430D-9670-6C3E57B2B3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BDF047-537A-40B0-A8CA-A70CA6C7A7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611144-DB6D-44FC-B1A2-BCBC1B68F691}"/>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6" name="Footer Placeholder 5">
            <a:extLst>
              <a:ext uri="{FF2B5EF4-FFF2-40B4-BE49-F238E27FC236}">
                <a16:creationId xmlns:a16="http://schemas.microsoft.com/office/drawing/2014/main" id="{29C3E956-D1FC-4791-8D43-164EC4F946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DD1887-7966-44F8-946C-8D91E8C60B73}"/>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3104604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79F1-E300-410C-8096-B2F422A837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3157A3-F39D-4C9A-9A90-97B5602CEA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82CD40-3D48-46BB-A08C-2A9CF11ACC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B5FB5-8A2C-4150-80AB-AFADF12EFC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76713F-0499-401C-A6E1-74C66E0992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652EF8-49BB-4E2E-9756-37F6B2FC55B1}"/>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8" name="Footer Placeholder 7">
            <a:extLst>
              <a:ext uri="{FF2B5EF4-FFF2-40B4-BE49-F238E27FC236}">
                <a16:creationId xmlns:a16="http://schemas.microsoft.com/office/drawing/2014/main" id="{EA6AB220-F064-4BCB-94B1-F20BB0D917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D968C-1E4D-4CAE-B42E-982C455F3D21}"/>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90826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92C1-8256-4077-AC31-8641DEE502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05D59D-794E-4689-A129-2EB216D7A65D}"/>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4" name="Footer Placeholder 3">
            <a:extLst>
              <a:ext uri="{FF2B5EF4-FFF2-40B4-BE49-F238E27FC236}">
                <a16:creationId xmlns:a16="http://schemas.microsoft.com/office/drawing/2014/main" id="{561E95F7-918F-4B9C-A1B3-72A955B894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8D19D6-29F8-4A3A-8621-36F7E4D235B4}"/>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9595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D59E-62B3-4C9F-ADB5-3F4854AAD6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107644-6821-41DC-94F3-8306A15B0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A5DC6-F290-4866-9B62-8E646C67B37E}"/>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A8596896-42DD-4FBA-A96D-ACB60BDF71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1E7F42-67F4-4793-B983-DA40D06135F2}"/>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474662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BFBA8A-FEB7-48E5-BFF4-35C1CA2302FD}"/>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3" name="Footer Placeholder 2">
            <a:extLst>
              <a:ext uri="{FF2B5EF4-FFF2-40B4-BE49-F238E27FC236}">
                <a16:creationId xmlns:a16="http://schemas.microsoft.com/office/drawing/2014/main" id="{BAB08D12-1555-4CA4-908D-861F7A8CBE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207AC-A2A0-47E9-A415-BB1627D95B31}"/>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2843569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D1F6-B9DA-42E5-873C-F6A757A689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ED5CB1-8FDA-4E07-A474-03B4773F8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318614-AA4B-4F2D-BEAE-3CFD4308E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4BF402-584D-42B9-87DA-C09DC56E00AB}"/>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6" name="Footer Placeholder 5">
            <a:extLst>
              <a:ext uri="{FF2B5EF4-FFF2-40B4-BE49-F238E27FC236}">
                <a16:creationId xmlns:a16="http://schemas.microsoft.com/office/drawing/2014/main" id="{9109BC20-68C4-4F55-A960-592BFB14A7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C2B89-5283-4175-8014-A134A95625EB}"/>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304971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D84B-5750-4A4A-9E8C-BA559203E1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F6D54C-544B-4B8C-87AF-71D5FE3859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78A08A-E465-4283-BE98-4B45D1EA8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9D2D01-C8E7-462C-AB06-43C11AA9990A}"/>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6" name="Footer Placeholder 5">
            <a:extLst>
              <a:ext uri="{FF2B5EF4-FFF2-40B4-BE49-F238E27FC236}">
                <a16:creationId xmlns:a16="http://schemas.microsoft.com/office/drawing/2014/main" id="{7B5489A1-E5E0-442A-AE9B-526A505C6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4F9C7-878C-45FD-BE7B-E43ED5F7E007}"/>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3975988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32DB-6A8A-4EED-BE39-3C8DFDCEB4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2C6FA9-B1A7-437E-84D2-1C11B68E75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CCDDDD-BBC9-4A91-B96B-ED5D9F8736CE}"/>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90675387-A6CF-499E-BC90-5A17D7055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C7434-7E3C-49FD-9C19-9B1547FA7B97}"/>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2082998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8EE851-9B0F-4109-873B-56DE01E64E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CBFE4F-19DE-4782-B986-0D2BC94AF8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E2A85-D0EE-4BBC-9710-37DE7723F0BB}"/>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304FD19D-79BB-42F7-9928-4E0093A91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184F0-2D6A-477A-B760-C081DA63F09F}"/>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34214594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1" y="385642"/>
            <a:ext cx="1597373" cy="342985"/>
            <a:chOff x="468133" y="404930"/>
            <a:chExt cx="1670574" cy="358652"/>
          </a:xfrm>
        </p:grpSpPr>
        <p:pic>
          <p:nvPicPr>
            <p:cNvPr id="65" name="Picture 6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63" name="Title 1"/>
          <p:cNvSpPr>
            <a:spLocks noGrp="1"/>
          </p:cNvSpPr>
          <p:nvPr>
            <p:ph type="title" hasCustomPrompt="1"/>
          </p:nvPr>
        </p:nvSpPr>
        <p:spPr bwMode="auto">
          <a:xfrm>
            <a:off x="258762" y="3847151"/>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dirty="0"/>
              <a:t>Presentation title</a:t>
            </a:r>
          </a:p>
        </p:txBody>
      </p:sp>
      <p:sp>
        <p:nvSpPr>
          <p:cNvPr id="64" name="Text Placeholder 2"/>
          <p:cNvSpPr>
            <a:spLocks noGrp="1"/>
          </p:cNvSpPr>
          <p:nvPr>
            <p:ph type="body" sz="quarter" idx="14" hasCustomPrompt="1"/>
          </p:nvPr>
        </p:nvSpPr>
        <p:spPr bwMode="auto">
          <a:xfrm>
            <a:off x="258762" y="5629017"/>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dirty="0"/>
              <a:t>Presenter | Date</a:t>
            </a:r>
          </a:p>
        </p:txBody>
      </p:sp>
    </p:spTree>
    <p:extLst>
      <p:ext uri="{BB962C8B-B14F-4D97-AF65-F5344CB8AC3E}">
        <p14:creationId xmlns:p14="http://schemas.microsoft.com/office/powerpoint/2010/main" val="75593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3522641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3" y="0"/>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
        <p:nvSpPr>
          <p:cNvPr id="7" name="TextBox 6"/>
          <p:cNvSpPr txBox="1"/>
          <p:nvPr userDrawn="1"/>
        </p:nvSpPr>
        <p:spPr>
          <a:xfrm>
            <a:off x="258763" y="6149978"/>
            <a:ext cx="2569766" cy="561290"/>
          </a:xfrm>
          <a:prstGeom prst="rect">
            <a:avLst/>
          </a:prstGeom>
          <a:noFill/>
        </p:spPr>
        <p:txBody>
          <a:bodyPr wrap="none" lIns="179285" tIns="143428" rIns="89642" bIns="143428" rtlCol="0">
            <a:spAutoFit/>
          </a:bodyPr>
          <a:lstStyle/>
          <a:p>
            <a:pPr>
              <a:lnSpc>
                <a:spcPct val="90000"/>
              </a:lnSpc>
              <a:spcAft>
                <a:spcPts val="588"/>
              </a:spcAft>
            </a:pPr>
            <a:r>
              <a:rPr lang="en-US" sz="1961" b="0" dirty="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dirty="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dirty="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97995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6294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1" y="-12809"/>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3496208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D59E-62B3-4C9F-ADB5-3F4854AAD61E}"/>
              </a:ext>
            </a:extLst>
          </p:cNvPr>
          <p:cNvSpPr>
            <a:spLocks noGrp="1"/>
          </p:cNvSpPr>
          <p:nvPr>
            <p:ph type="title"/>
          </p:nvPr>
        </p:nvSpPr>
        <p:spPr>
          <a:xfrm>
            <a:off x="0" y="1"/>
            <a:ext cx="12192000" cy="828136"/>
          </a:xfrm>
          <a:solidFill>
            <a:srgbClr val="4D52A1"/>
          </a:solidFill>
        </p:spPr>
        <p:txBody>
          <a:bodyPr>
            <a:normAutofit/>
          </a:bodyPr>
          <a:lstStyle>
            <a:lvl1pPr marL="233363" indent="0">
              <a:defRPr sz="3600">
                <a:solidFill>
                  <a:schemeClr val="bg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4B107644-6821-41DC-94F3-8306A15B0DD5}"/>
              </a:ext>
            </a:extLst>
          </p:cNvPr>
          <p:cNvSpPr>
            <a:spLocks noGrp="1"/>
          </p:cNvSpPr>
          <p:nvPr>
            <p:ph idx="1"/>
          </p:nvPr>
        </p:nvSpPr>
        <p:spPr>
          <a:xfrm>
            <a:off x="838200" y="1069675"/>
            <a:ext cx="10515600" cy="51072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A5DC6-F290-4866-9B62-8E646C67B37E}"/>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A8596896-42DD-4FBA-A96D-ACB60BDF71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1E7F42-67F4-4793-B983-DA40D06135F2}"/>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1166184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3148633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1510143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480733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3284159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998416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30587103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5564044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Blank_2">
    <p:bg>
      <p:bgPr>
        <a:solidFill>
          <a:schemeClr val="accent1"/>
        </a:solidFill>
        <a:effectLst/>
      </p:bgPr>
    </p:bg>
    <p:spTree>
      <p:nvGrpSpPr>
        <p:cNvPr id="1" name=""/>
        <p:cNvGrpSpPr/>
        <p:nvPr/>
      </p:nvGrpSpPr>
      <p:grpSpPr>
        <a:xfrm>
          <a:off x="0" y="0"/>
          <a:ext cx="0" cy="0"/>
          <a:chOff x="0" y="0"/>
          <a:chExt cx="0" cy="0"/>
        </a:xfrm>
      </p:grpSpPr>
      <p:sp>
        <p:nvSpPr>
          <p:cNvPr id="5"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chemeClr val="bg1"/>
                    </a:gs>
                    <a:gs pos="100000">
                      <a:schemeClr val="bg1"/>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20049467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losing_Slide_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3083652"/>
            <a:ext cx="3227129" cy="692057"/>
          </a:xfrm>
          <a:prstGeom prst="rect">
            <a:avLst/>
          </a:prstGeom>
        </p:spPr>
      </p:pic>
    </p:spTree>
    <p:extLst>
      <p:ext uri="{BB962C8B-B14F-4D97-AF65-F5344CB8AC3E}">
        <p14:creationId xmlns:p14="http://schemas.microsoft.com/office/powerpoint/2010/main" val="29150893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5_Closing_Slide_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288585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669-1CE5-47C3-B851-9BEDFEEA1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A26C3F-A2B4-401E-9CF0-912ADE3148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FC84F7D-1543-43F3-98CA-CBA9BF4B15ED}"/>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504C264A-0486-4315-B159-8B6966D445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08DB5F-6D75-4931-BE3F-0C965024401F}"/>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24509143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358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2"/>
          </a:xfrm>
          <a:prstGeom prst="rect">
            <a:avLst/>
          </a:prstGeom>
        </p:spPr>
      </p:pic>
      <p:sp>
        <p:nvSpPr>
          <p:cNvPr id="4" name="Rectangle 3"/>
          <p:cNvSpPr/>
          <p:nvPr userDrawn="1"/>
        </p:nvSpPr>
        <p:spPr bwMode="auto">
          <a:xfrm>
            <a:off x="0" y="1"/>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381" y="324824"/>
            <a:ext cx="2344575" cy="862560"/>
          </a:xfrm>
          <a:prstGeom prst="rect">
            <a:avLst/>
          </a:prstGeom>
        </p:spPr>
      </p:pic>
    </p:spTree>
    <p:extLst>
      <p:ext uri="{BB962C8B-B14F-4D97-AF65-F5344CB8AC3E}">
        <p14:creationId xmlns:p14="http://schemas.microsoft.com/office/powerpoint/2010/main" val="3249894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589252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bg bwMode="auto">
      <p:bgPr>
        <a:solidFill>
          <a:schemeClr val="bg1"/>
        </a:solidFill>
        <a:effectLst/>
      </p:bgPr>
    </p:bg>
    <p:spTree>
      <p:nvGrpSpPr>
        <p:cNvPr id="1" name=""/>
        <p:cNvGrpSpPr/>
        <p:nvPr/>
      </p:nvGrpSpPr>
      <p:grpSpPr>
        <a:xfrm>
          <a:off x="0" y="0"/>
          <a:ext cx="0" cy="0"/>
          <a:chOff x="0" y="0"/>
          <a:chExt cx="0" cy="0"/>
        </a:xfrm>
      </p:grpSpPr>
      <p:sp>
        <p:nvSpPr>
          <p:cNvPr id="2" name="McK 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58347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BDAE-BCF1-4E05-B00B-1736ED74AF66}"/>
              </a:ext>
            </a:extLst>
          </p:cNvPr>
          <p:cNvSpPr>
            <a:spLocks noGrp="1"/>
          </p:cNvSpPr>
          <p:nvPr>
            <p:ph type="title"/>
          </p:nvPr>
        </p:nvSpPr>
        <p:spPr>
          <a:xfrm>
            <a:off x="0" y="2"/>
            <a:ext cx="12192000" cy="776376"/>
          </a:xfrm>
          <a:solidFill>
            <a:srgbClr val="4D52A1"/>
          </a:solidFill>
        </p:spPr>
        <p:txBody>
          <a:bodyPr/>
          <a:lstStyle>
            <a:lvl1pPr>
              <a:defRPr>
                <a:solidFill>
                  <a:schemeClr val="bg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F2B845A-F8A0-4DCA-A2D6-522BB2ABAE77}"/>
              </a:ext>
            </a:extLst>
          </p:cNvPr>
          <p:cNvSpPr>
            <a:spLocks noGrp="1"/>
          </p:cNvSpPr>
          <p:nvPr>
            <p:ph sz="half" idx="1"/>
          </p:nvPr>
        </p:nvSpPr>
        <p:spPr>
          <a:xfrm>
            <a:off x="838200" y="1035170"/>
            <a:ext cx="5181600" cy="514179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B8F9A9D-0744-4D6A-85C6-59934159ADF1}"/>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6" name="Footer Placeholder 5">
            <a:extLst>
              <a:ext uri="{FF2B5EF4-FFF2-40B4-BE49-F238E27FC236}">
                <a16:creationId xmlns:a16="http://schemas.microsoft.com/office/drawing/2014/main" id="{846F282C-5182-4648-8326-D31B5CDC73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07CAF6-2C37-4341-836A-66C3BCFA5180}"/>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28971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BDAE-BCF1-4E05-B00B-1736ED74AF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B845A-F8A0-4DCA-A2D6-522BB2ABAE7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5B59E6-32DC-4694-827D-D8D8251761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8F9A9D-0744-4D6A-85C6-59934159ADF1}"/>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6" name="Footer Placeholder 5">
            <a:extLst>
              <a:ext uri="{FF2B5EF4-FFF2-40B4-BE49-F238E27FC236}">
                <a16:creationId xmlns:a16="http://schemas.microsoft.com/office/drawing/2014/main" id="{846F282C-5182-4648-8326-D31B5CDC73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07CAF6-2C37-4341-836A-66C3BCFA5180}"/>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854603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5E09-8DCC-4261-853E-E01F787D70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9898AD-E69A-491F-A62F-1EF1F0BA62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482207-8697-4014-98B8-DE979B0406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038120-94E4-4DE5-A11D-3896FCA71F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DF9BC53-F0EC-465F-9BA6-21C9539DFB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29FFB9-0FE7-475C-AD0C-FD0C9F11B300}"/>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8" name="Footer Placeholder 7">
            <a:extLst>
              <a:ext uri="{FF2B5EF4-FFF2-40B4-BE49-F238E27FC236}">
                <a16:creationId xmlns:a16="http://schemas.microsoft.com/office/drawing/2014/main" id="{40977580-B263-4670-89BB-A0B22911901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33F675F-0378-429C-B7B1-21FD59C34478}"/>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23214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0D0C-8AF3-49F1-B28B-3BAE086F12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8253E6-199B-49D0-9A32-BE42A3E14956}"/>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4" name="Footer Placeholder 3">
            <a:extLst>
              <a:ext uri="{FF2B5EF4-FFF2-40B4-BE49-F238E27FC236}">
                <a16:creationId xmlns:a16="http://schemas.microsoft.com/office/drawing/2014/main" id="{FFF14F01-3717-4DBC-AB83-26FB9248376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92E2184-B0A6-4037-AED2-C0055B36F081}"/>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108353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FFB2FF-1082-41EE-8D4A-76321FA46AF4}"/>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3" name="Footer Placeholder 2">
            <a:extLst>
              <a:ext uri="{FF2B5EF4-FFF2-40B4-BE49-F238E27FC236}">
                <a16:creationId xmlns:a16="http://schemas.microsoft.com/office/drawing/2014/main" id="{C4ED1918-369A-4C4D-B186-003D19F7599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DE81E83-7396-4824-8DF8-0B7939A4085F}"/>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193822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2F52C-A640-4225-9C33-FF98BF9F01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892A19-883B-4774-B435-ACB73217F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2FC35-592F-4A65-9851-6E2870010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CC2B2C80-ACF4-4544-8B00-C3AC91436F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C86EBF-5BA3-47D3-8594-FDCAF63AC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E292C-F48B-43C7-A15D-62820E9CE8FD}" type="slidenum">
              <a:rPr lang="en-US" smtClean="0"/>
              <a:t>‹#›</a:t>
            </a:fld>
            <a:endParaRPr lang="en-US" dirty="0"/>
          </a:p>
        </p:txBody>
      </p:sp>
    </p:spTree>
    <p:extLst>
      <p:ext uri="{BB962C8B-B14F-4D97-AF65-F5344CB8AC3E}">
        <p14:creationId xmlns:p14="http://schemas.microsoft.com/office/powerpoint/2010/main" val="31417028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92D32A-9F4E-4FBA-8330-B3A08F3057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B9567C-CC36-4017-9308-5EA477907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08C2D-612D-4230-B6F5-6C36EEFB5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EFBA5F10-F802-41C9-9AA2-27C4A3EFED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47878B-F6A2-4338-B2B4-F1EF6CD80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78CABB-8614-4576-B090-083BB5AABE1D}" type="slidenum">
              <a:rPr lang="en-US" smtClean="0"/>
              <a:t>‹#›</a:t>
            </a:fld>
            <a:endParaRPr lang="en-US"/>
          </a:p>
        </p:txBody>
      </p:sp>
    </p:spTree>
    <p:extLst>
      <p:ext uri="{BB962C8B-B14F-4D97-AF65-F5344CB8AC3E}">
        <p14:creationId xmlns:p14="http://schemas.microsoft.com/office/powerpoint/2010/main" val="149959726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2" name="Group 11"/>
          <p:cNvGrpSpPr/>
          <p:nvPr userDrawn="1"/>
        </p:nvGrpSpPr>
        <p:grpSpPr>
          <a:xfrm>
            <a:off x="12284340" y="34589"/>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7182547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hyperlink" Target="https://microsoftteams.eventbuilder.com/event/15502/recording"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hyperlink" Target="https://aka.ms/RemoteWorkPerth/"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hyperlink" Target="mailto:Brian.Carter@microsoft.com" TargetMode="External"/><Relationship Id="rId3" Type="http://schemas.openxmlformats.org/officeDocument/2006/relationships/image" Target="../media/image14.jpeg"/><Relationship Id="rId7" Type="http://schemas.openxmlformats.org/officeDocument/2006/relationships/hyperlink" Target="mailto:russela@microsoft.com" TargetMode="External"/><Relationship Id="rId12" Type="http://schemas.openxmlformats.org/officeDocument/2006/relationships/hyperlink" Target="mailto:zarahui@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mailto:Wasim.Anwar@microsoft.com" TargetMode="External"/><Relationship Id="rId11" Type="http://schemas.openxmlformats.org/officeDocument/2006/relationships/hyperlink" Target="mailto:jowade@microsoft.com" TargetMode="External"/><Relationship Id="rId5" Type="http://schemas.openxmlformats.org/officeDocument/2006/relationships/hyperlink" Target="mailto:charles.poulsen@microsoft.com" TargetMode="External"/><Relationship Id="rId10" Type="http://schemas.openxmlformats.org/officeDocument/2006/relationships/hyperlink" Target="mailto:Jiaranai.Keatnuxsuo@microsoft.com" TargetMode="External"/><Relationship Id="rId4" Type="http://schemas.openxmlformats.org/officeDocument/2006/relationships/image" Target="../media/image15.png"/><Relationship Id="rId9" Type="http://schemas.openxmlformats.org/officeDocument/2006/relationships/hyperlink" Target="mailto:anjago@microsof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hyperlink" Target="https://aka.ms/RemoteWorkPerth/"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hyperlink" Target="https://www.microsoft.com/en-au/coronavirus" TargetMode="External"/><Relationship Id="rId5" Type="http://schemas.openxmlformats.org/officeDocument/2006/relationships/hyperlink" Target="https://news.microsoft.com/covid-19-response/"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hyperlink" Target="https://rdweb.wvd.microsoft.com/"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hyperlink" Target="https://docs.microsoft.com/en-us/microsoftteams/e1-trial-license"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408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7DCE91-FD25-4C24-AB5E-8EC83AD0E395}"/>
              </a:ext>
            </a:extLst>
          </p:cNvPr>
          <p:cNvSpPr txBox="1"/>
          <p:nvPr/>
        </p:nvSpPr>
        <p:spPr>
          <a:xfrm>
            <a:off x="512740" y="2079176"/>
            <a:ext cx="3525860"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Guide to Secure Remote  Work</a:t>
            </a:r>
          </a:p>
        </p:txBody>
      </p:sp>
      <p:pic>
        <p:nvPicPr>
          <p:cNvPr id="4" name="Picture 3" descr="M365CO19_ENT_lenovoThinkPad_1517">
            <a:extLst>
              <a:ext uri="{FF2B5EF4-FFF2-40B4-BE49-F238E27FC236}">
                <a16:creationId xmlns:a16="http://schemas.microsoft.com/office/drawing/2014/main" id="{4AFBCFDD-940C-481F-A533-0104E9E693AD}"/>
              </a:ext>
            </a:extLst>
          </p:cNvPr>
          <p:cNvPicPr>
            <a:picLocks noGrp="1" noChangeAspect="1"/>
          </p:cNvPicPr>
          <p:nvPr isPhoto="1"/>
        </p:nvPicPr>
        <p:blipFill rotWithShape="1">
          <a:blip r:embed="rId2" cstate="screen">
            <a:lum/>
            <a:extLst>
              <a:ext uri="{28A0092B-C50C-407E-A947-70E740481C1C}">
                <a14:useLocalDpi xmlns:a14="http://schemas.microsoft.com/office/drawing/2010/main"/>
              </a:ext>
            </a:extLst>
          </a:blip>
          <a:srcRect l="5481" r="31730"/>
          <a:stretch/>
        </p:blipFill>
        <p:spPr>
          <a:xfrm>
            <a:off x="4536830" y="0"/>
            <a:ext cx="7655170" cy="6858000"/>
          </a:xfrm>
          <a:prstGeom prst="rect">
            <a:avLst/>
          </a:prstGeom>
        </p:spPr>
      </p:pic>
      <p:sp>
        <p:nvSpPr>
          <p:cNvPr id="5" name="Rectangle 4">
            <a:extLst>
              <a:ext uri="{FF2B5EF4-FFF2-40B4-BE49-F238E27FC236}">
                <a16:creationId xmlns:a16="http://schemas.microsoft.com/office/drawing/2014/main" id="{3700B0E5-0E78-462E-B97B-11FBA711CE2C}"/>
              </a:ext>
            </a:extLst>
          </p:cNvPr>
          <p:cNvSpPr/>
          <p:nvPr/>
        </p:nvSpPr>
        <p:spPr>
          <a:xfrm>
            <a:off x="329705" y="6233719"/>
            <a:ext cx="3574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https://aka.ms/remoteworkperth</a:t>
            </a:r>
          </a:p>
        </p:txBody>
      </p:sp>
    </p:spTree>
    <p:extLst>
      <p:ext uri="{BB962C8B-B14F-4D97-AF65-F5344CB8AC3E}">
        <p14:creationId xmlns:p14="http://schemas.microsoft.com/office/powerpoint/2010/main" val="218335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Microsoft Webinar recording – Remote Working</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Best practices on working remotely </a:t>
            </a:r>
            <a:r>
              <a:rPr lang="en-AU" sz="2800">
                <a:hlinkClick r:id="rId5">
                  <a:extLst>
                    <a:ext uri="{A12FA001-AC4F-418D-AE19-62706E023703}">
                      <ahyp:hlinkClr xmlns:ahyp="http://schemas.microsoft.com/office/drawing/2018/hyperlinkcolor" val="tx"/>
                    </a:ext>
                  </a:extLst>
                </a:hlinkClick>
              </a:rPr>
              <a:t>https://microsoftteams.eventbuilder.com/event/15502/recording</a:t>
            </a:r>
            <a:endParaRPr kumimoji="0" lang="en-US" sz="2800" b="0" i="0" u="none" strike="noStrike" kern="1200" cap="none" spc="0" normalizeH="0" baseline="0" noProof="0">
              <a:ln>
                <a:noFill/>
              </a:ln>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Technology</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3200">
                <a:solidFill>
                  <a:prstClr val="white"/>
                </a:solidFill>
                <a:latin typeface="Calibri" panose="020F0502020204030204"/>
              </a:rPr>
              <a:t>Personal </a:t>
            </a:r>
            <a:r>
              <a:rPr lang="en-US" sz="3200" err="1">
                <a:solidFill>
                  <a:prstClr val="white"/>
                </a:solidFill>
                <a:latin typeface="Calibri" panose="020F0502020204030204"/>
              </a:rPr>
              <a:t>Behaviour</a:t>
            </a:r>
            <a:endParaRPr lang="en-US" sz="3200">
              <a:solidFill>
                <a:prstClr val="white"/>
              </a:solidFill>
              <a:latin typeface="Calibri" panose="020F0502020204030204"/>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Team Culture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568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Communicate Often</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Your rhythm with online work from home might look different than it does in the office. For example, you may be balancing work and childcare at the same time. Communicate your schedule to your coworkers so that they know when to reach out to you.</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Set Expectations as a Team</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Change Status, Status Message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Set Automatic Replies in Outlook</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Mark a Message as Important or Urgent</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7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507">
            <a:extLst>
              <a:ext uri="{FF2B5EF4-FFF2-40B4-BE49-F238E27FC236}">
                <a16:creationId xmlns:a16="http://schemas.microsoft.com/office/drawing/2014/main" id="{262B61BC-11A1-462D-88FB-40978AD53D1E}"/>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9EC1420-300E-4CCB-8438-3BB8ECF343C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7AA7B8E-0754-44B7-B80F-72470B3D6502}"/>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E1CAC59-D455-4988-92AB-B80CEFB46D98}"/>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09257" y="1104470"/>
            <a:ext cx="1538694" cy="1631872"/>
          </a:xfrm>
          <a:prstGeom prst="rect">
            <a:avLst/>
          </a:prstGeom>
        </p:spPr>
      </p:pic>
      <p:sp>
        <p:nvSpPr>
          <p:cNvPr id="7" name="Title 6">
            <a:extLst>
              <a:ext uri="{FF2B5EF4-FFF2-40B4-BE49-F238E27FC236}">
                <a16:creationId xmlns:a16="http://schemas.microsoft.com/office/drawing/2014/main" id="{88AE424C-6728-42A5-8355-E6FEC9BA0365}"/>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Maintain Healthy Boundaries</a:t>
            </a:r>
          </a:p>
        </p:txBody>
      </p:sp>
      <p:sp>
        <p:nvSpPr>
          <p:cNvPr id="8" name="Content Placeholder 8">
            <a:extLst>
              <a:ext uri="{FF2B5EF4-FFF2-40B4-BE49-F238E27FC236}">
                <a16:creationId xmlns:a16="http://schemas.microsoft.com/office/drawing/2014/main" id="{2AE63C1C-F37F-41FE-95BD-893CC60F7127}"/>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Without the normal workday signals, like a commute, it can be harder to unplug. Make sure to take breaks, stay hydrated, and give yourself opportunities to “clock out” from remote work at the end of the day.</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Outlook Time Zones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Outlook Setting - Work Hours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Outlook Setting - End Meetings Early</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927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835">
            <a:extLst>
              <a:ext uri="{FF2B5EF4-FFF2-40B4-BE49-F238E27FC236}">
                <a16:creationId xmlns:a16="http://schemas.microsoft.com/office/drawing/2014/main" id="{5D807102-9A6F-459D-870D-A79E92A5F323}"/>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2309D6F-71B2-4F1F-AA5D-B9F6881073F2}"/>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48667D4-5108-4EB9-BE76-769CA8A739E6}"/>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5EF821E-0EE7-4D91-8C7F-D6A3AF1AF807}"/>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18865" y="1109371"/>
            <a:ext cx="1636659" cy="1481429"/>
          </a:xfrm>
          <a:prstGeom prst="rect">
            <a:avLst/>
          </a:prstGeom>
        </p:spPr>
      </p:pic>
      <p:sp>
        <p:nvSpPr>
          <p:cNvPr id="7" name="Title 6">
            <a:extLst>
              <a:ext uri="{FF2B5EF4-FFF2-40B4-BE49-F238E27FC236}">
                <a16:creationId xmlns:a16="http://schemas.microsoft.com/office/drawing/2014/main" id="{7C67CFE3-B614-4C0C-B8A9-6593F96FE867}"/>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Embrace Online Meetings</a:t>
            </a:r>
          </a:p>
        </p:txBody>
      </p:sp>
      <p:sp>
        <p:nvSpPr>
          <p:cNvPr id="8" name="Content Placeholder 8">
            <a:extLst>
              <a:ext uri="{FF2B5EF4-FFF2-40B4-BE49-F238E27FC236}">
                <a16:creationId xmlns:a16="http://schemas.microsoft.com/office/drawing/2014/main" id="{572C5172-963B-4729-A91D-0DFDF8FA844B}"/>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Make sure all meetings include a virtual “join” option so that team members can join from wherever they are working. Turn video on so your team can interact face to face and feel more connected. </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Schedule a Meeting</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Join a Meeting</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Share Content</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3200">
                <a:solidFill>
                  <a:prstClr val="white"/>
                </a:solidFill>
                <a:latin typeface="Calibri" panose="020F0502020204030204"/>
              </a:rPr>
              <a:t>Video</a:t>
            </a: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9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522">
            <a:extLst>
              <a:ext uri="{FF2B5EF4-FFF2-40B4-BE49-F238E27FC236}">
                <a16:creationId xmlns:a16="http://schemas.microsoft.com/office/drawing/2014/main" id="{C48DB357-51B4-48E6-A30C-B1FA6D905418}"/>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C842D8F-000D-4AC2-AF87-47EBFA5EDE63}"/>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CDB5AAD-2DB9-445F-A23E-84C8F577E64F}"/>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2768C5F-89A6-43FC-A3B2-929F0DD1D5B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7" y="1066457"/>
            <a:ext cx="1462403" cy="1588631"/>
          </a:xfrm>
          <a:prstGeom prst="rect">
            <a:avLst/>
          </a:prstGeom>
        </p:spPr>
      </p:pic>
      <p:sp>
        <p:nvSpPr>
          <p:cNvPr id="7" name="Title 6">
            <a:extLst>
              <a:ext uri="{FF2B5EF4-FFF2-40B4-BE49-F238E27FC236}">
                <a16:creationId xmlns:a16="http://schemas.microsoft.com/office/drawing/2014/main" id="{0A5BBFBA-14B8-43C0-941E-2D7D3ABB1FD0}"/>
              </a:ext>
            </a:extLst>
          </p:cNvPr>
          <p:cNvSpPr txBox="1">
            <a:spLocks/>
          </p:cNvSpPr>
          <p:nvPr/>
        </p:nvSpPr>
        <p:spPr>
          <a:xfrm>
            <a:off x="2990850" y="1246188"/>
            <a:ext cx="775335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Be mindful and inclusive</a:t>
            </a:r>
          </a:p>
        </p:txBody>
      </p:sp>
      <p:sp>
        <p:nvSpPr>
          <p:cNvPr id="8" name="Content Placeholder 8">
            <a:extLst>
              <a:ext uri="{FF2B5EF4-FFF2-40B4-BE49-F238E27FC236}">
                <a16:creationId xmlns:a16="http://schemas.microsoft.com/office/drawing/2014/main" id="{15DDECAA-CF31-4AF6-9661-EFACFEC29661}"/>
              </a:ext>
            </a:extLst>
          </p:cNvPr>
          <p:cNvSpPr txBox="1">
            <a:spLocks/>
          </p:cNvSpPr>
          <p:nvPr/>
        </p:nvSpPr>
        <p:spPr>
          <a:xfrm>
            <a:off x="2990850" y="2000250"/>
            <a:ext cx="8591550"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A crowded conference call can make it difficult for people to share their opinions. Pause frequently to allow time for questions and remind attendees that they can use the chat window to share their thoughts.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Live Captions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OneNote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Get a Link to Teams, Channels, Tabs, Files, Conversations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118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431">
            <a:extLst>
              <a:ext uri="{FF2B5EF4-FFF2-40B4-BE49-F238E27FC236}">
                <a16:creationId xmlns:a16="http://schemas.microsoft.com/office/drawing/2014/main" id="{30BA2846-3E2F-4935-94F1-CA8E23143ECB}"/>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54B2D41-A603-42F0-8A20-36F9D5697462}"/>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E29F44-BA2C-4065-89EE-4932192A8FAB}"/>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6">
            <a:extLst>
              <a:ext uri="{FF2B5EF4-FFF2-40B4-BE49-F238E27FC236}">
                <a16:creationId xmlns:a16="http://schemas.microsoft.com/office/drawing/2014/main" id="{D3CB44D4-F3CE-4634-9B44-791767690CA5}"/>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Record your meetings</a:t>
            </a:r>
          </a:p>
        </p:txBody>
      </p:sp>
      <p:sp>
        <p:nvSpPr>
          <p:cNvPr id="10" name="Content Placeholder 8">
            <a:extLst>
              <a:ext uri="{FF2B5EF4-FFF2-40B4-BE49-F238E27FC236}">
                <a16:creationId xmlns:a16="http://schemas.microsoft.com/office/drawing/2014/main" id="{A5D5F691-6D2E-48C8-A9F5-137BA18CED69}"/>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When you start a meeting, hit “record.” Team members who aren’t able to join can watch later or search the automatically generated transcript for important information. That way, people can easily review anything they missed or need repeated.</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Record a Meeting</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Play and Share a Recording</a:t>
            </a:r>
          </a:p>
        </p:txBody>
      </p:sp>
      <p:pic>
        <p:nvPicPr>
          <p:cNvPr id="2" name="Picture 1">
            <a:extLst>
              <a:ext uri="{FF2B5EF4-FFF2-40B4-BE49-F238E27FC236}">
                <a16:creationId xmlns:a16="http://schemas.microsoft.com/office/drawing/2014/main" id="{B42D0DF6-65D8-4ADB-B3CF-BDFDA1F8A145}"/>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976143" y="1246188"/>
            <a:ext cx="1742263" cy="754062"/>
          </a:xfrm>
          <a:prstGeom prst="rect">
            <a:avLst/>
          </a:prstGeom>
        </p:spPr>
      </p:pic>
    </p:spTree>
    <p:extLst>
      <p:ext uri="{BB962C8B-B14F-4D97-AF65-F5344CB8AC3E}">
        <p14:creationId xmlns:p14="http://schemas.microsoft.com/office/powerpoint/2010/main" val="279570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Make up for missing hallway talk</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The quick chat at the water cooler is what many people miss the most when working remotely. Instead, be deliberate about and connecting with your coworkers. Think about chat messages as your virtual watercooler and set yourself a reminder to check in with people regularly.</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Start a Chat</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Conversations Tab in Channels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Format a Message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Use @Mentions</a:t>
            </a:r>
          </a:p>
        </p:txBody>
      </p:sp>
      <p:pic>
        <p:nvPicPr>
          <p:cNvPr id="2" name="Picture 1">
            <a:extLst>
              <a:ext uri="{FF2B5EF4-FFF2-40B4-BE49-F238E27FC236}">
                <a16:creationId xmlns:a16="http://schemas.microsoft.com/office/drawing/2014/main" id="{2B4EB994-3B25-4ED7-8D7E-2E600C8B7C81}"/>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92903" y="1246188"/>
            <a:ext cx="1416948" cy="1339495"/>
          </a:xfrm>
          <a:prstGeom prst="rect">
            <a:avLst/>
          </a:prstGeom>
        </p:spPr>
      </p:pic>
    </p:spTree>
    <p:extLst>
      <p:ext uri="{BB962C8B-B14F-4D97-AF65-F5344CB8AC3E}">
        <p14:creationId xmlns:p14="http://schemas.microsoft.com/office/powerpoint/2010/main" val="3203319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507">
            <a:extLst>
              <a:ext uri="{FF2B5EF4-FFF2-40B4-BE49-F238E27FC236}">
                <a16:creationId xmlns:a16="http://schemas.microsoft.com/office/drawing/2014/main" id="{262B61BC-11A1-462D-88FB-40978AD53D1E}"/>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9EC1420-300E-4CCB-8438-3BB8ECF343C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7AA7B8E-0754-44B7-B80F-72470B3D6502}"/>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88AE424C-6728-42A5-8355-E6FEC9BA0365}"/>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Bring the team together</a:t>
            </a:r>
          </a:p>
        </p:txBody>
      </p:sp>
      <p:sp>
        <p:nvSpPr>
          <p:cNvPr id="8" name="Content Placeholder 8">
            <a:extLst>
              <a:ext uri="{FF2B5EF4-FFF2-40B4-BE49-F238E27FC236}">
                <a16:creationId xmlns:a16="http://schemas.microsoft.com/office/drawing/2014/main" id="{2AE63C1C-F37F-41FE-95BD-893CC60F7127}"/>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Working remotely can feel a bit isolating. It’s important to create opportunities for the whole team to virtually get together, whether it’s large brainstorms with the Microsoft Whiteboard app or daily check-ins over a virtual coffee.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Channel Meeting</a:t>
            </a:r>
          </a:p>
        </p:txBody>
      </p:sp>
      <p:pic>
        <p:nvPicPr>
          <p:cNvPr id="6" name="Picture 5">
            <a:extLst>
              <a:ext uri="{FF2B5EF4-FFF2-40B4-BE49-F238E27FC236}">
                <a16:creationId xmlns:a16="http://schemas.microsoft.com/office/drawing/2014/main" id="{9FE42ED2-B219-46D5-A797-5D558F394F8A}"/>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04549" y="1246188"/>
            <a:ext cx="1562451" cy="1020920"/>
          </a:xfrm>
          <a:prstGeom prst="rect">
            <a:avLst/>
          </a:prstGeom>
        </p:spPr>
      </p:pic>
    </p:spTree>
    <p:extLst>
      <p:ext uri="{BB962C8B-B14F-4D97-AF65-F5344CB8AC3E}">
        <p14:creationId xmlns:p14="http://schemas.microsoft.com/office/powerpoint/2010/main" val="251435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522">
            <a:extLst>
              <a:ext uri="{FF2B5EF4-FFF2-40B4-BE49-F238E27FC236}">
                <a16:creationId xmlns:a16="http://schemas.microsoft.com/office/drawing/2014/main" id="{C48DB357-51B4-48E6-A30C-B1FA6D905418}"/>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C842D8F-000D-4AC2-AF87-47EBFA5EDE63}"/>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CDB5AAD-2DB9-445F-A23E-84C8F577E64F}"/>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0A5BBFBA-14B8-43C0-941E-2D7D3ABB1FD0}"/>
              </a:ext>
            </a:extLst>
          </p:cNvPr>
          <p:cNvSpPr txBox="1">
            <a:spLocks/>
          </p:cNvSpPr>
          <p:nvPr/>
        </p:nvSpPr>
        <p:spPr>
          <a:xfrm>
            <a:off x="2990850" y="1246188"/>
            <a:ext cx="775335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Have Fun</a:t>
            </a:r>
          </a:p>
        </p:txBody>
      </p:sp>
      <p:sp>
        <p:nvSpPr>
          <p:cNvPr id="8" name="Content Placeholder 8">
            <a:extLst>
              <a:ext uri="{FF2B5EF4-FFF2-40B4-BE49-F238E27FC236}">
                <a16:creationId xmlns:a16="http://schemas.microsoft.com/office/drawing/2014/main" id="{15DDECAA-CF31-4AF6-9661-EFACFEC29661}"/>
              </a:ext>
            </a:extLst>
          </p:cNvPr>
          <p:cNvSpPr txBox="1">
            <a:spLocks/>
          </p:cNvSpPr>
          <p:nvPr/>
        </p:nvSpPr>
        <p:spPr>
          <a:xfrm>
            <a:off x="2990850" y="2000250"/>
            <a:ext cx="8591550"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Use Teams to encourage fun activities and challenges to maintain morale. Holding a photo contest or praising employees for creative ideas are great ways to help the team stay positive, engaged and energized.</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Send Praise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Send an Emoji, GIF or Sticker</a:t>
            </a:r>
          </a:p>
        </p:txBody>
      </p:sp>
      <p:pic>
        <p:nvPicPr>
          <p:cNvPr id="6" name="Picture 5">
            <a:extLst>
              <a:ext uri="{FF2B5EF4-FFF2-40B4-BE49-F238E27FC236}">
                <a16:creationId xmlns:a16="http://schemas.microsoft.com/office/drawing/2014/main" id="{D4C43E2E-3F3F-4E5F-92BA-A1F03CE59A1A}"/>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53234" y="1246188"/>
            <a:ext cx="1440230" cy="1550381"/>
          </a:xfrm>
          <a:prstGeom prst="rect">
            <a:avLst/>
          </a:prstGeom>
        </p:spPr>
      </p:pic>
    </p:spTree>
    <p:extLst>
      <p:ext uri="{BB962C8B-B14F-4D97-AF65-F5344CB8AC3E}">
        <p14:creationId xmlns:p14="http://schemas.microsoft.com/office/powerpoint/2010/main" val="2823254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507">
            <a:extLst>
              <a:ext uri="{FF2B5EF4-FFF2-40B4-BE49-F238E27FC236}">
                <a16:creationId xmlns:a16="http://schemas.microsoft.com/office/drawing/2014/main" id="{F330CCD0-CF1F-4AF6-88C7-C40C9A49F18E}"/>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F6BFB0-B221-4FEC-8CAB-6E44B32756F4}"/>
              </a:ext>
            </a:extLst>
          </p:cNvPr>
          <p:cNvSpPr>
            <a:spLocks noGrp="1"/>
          </p:cNvSpPr>
          <p:nvPr>
            <p:ph type="title"/>
          </p:nvPr>
        </p:nvSpPr>
        <p:spPr/>
        <p:txBody>
          <a:bodyPr/>
          <a:lstStyle/>
          <a:p>
            <a:r>
              <a:rPr lang="en-US" sz="9600" b="1" dirty="0">
                <a:latin typeface="Segoe UI Bold" panose="020B0802040204020203" pitchFamily="34" charset="0"/>
                <a:cs typeface="Segoe UI Bold" panose="020B0802040204020203" pitchFamily="34" charset="0"/>
              </a:rPr>
              <a:t>Questions?</a:t>
            </a:r>
          </a:p>
        </p:txBody>
      </p:sp>
      <p:sp>
        <p:nvSpPr>
          <p:cNvPr id="5" name="Rectangle 4">
            <a:extLst>
              <a:ext uri="{FF2B5EF4-FFF2-40B4-BE49-F238E27FC236}">
                <a16:creationId xmlns:a16="http://schemas.microsoft.com/office/drawing/2014/main" id="{81AB5A31-02B1-47B8-A007-5436893B2BE7}"/>
              </a:ext>
            </a:extLst>
          </p:cNvPr>
          <p:cNvSpPr/>
          <p:nvPr/>
        </p:nvSpPr>
        <p:spPr>
          <a:xfrm>
            <a:off x="5310993" y="0"/>
            <a:ext cx="6881007" cy="2110592"/>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90488" lvl="5">
              <a:defRPr/>
            </a:pPr>
            <a:r>
              <a:rPr lang="en-GB" sz="3200"/>
              <a:t>Check back for updated FAQ and other content here: </a:t>
            </a:r>
            <a:r>
              <a:rPr lang="en-GB" sz="3200" u="sng">
                <a:hlinkClick r:id="rId4">
                  <a:extLst>
                    <a:ext uri="{A12FA001-AC4F-418D-AE19-62706E023703}">
                      <ahyp:hlinkClr xmlns:ahyp="http://schemas.microsoft.com/office/drawing/2018/hyperlinkcolor" val="tx"/>
                    </a:ext>
                  </a:extLst>
                </a:hlinkClick>
              </a:rPr>
              <a:t>https://aka.ms/RemoteWorkPerth/</a:t>
            </a:r>
            <a:endParaRPr lang="en-AU" sz="3200"/>
          </a:p>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544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431">
            <a:extLst>
              <a:ext uri="{FF2B5EF4-FFF2-40B4-BE49-F238E27FC236}">
                <a16:creationId xmlns:a16="http://schemas.microsoft.com/office/drawing/2014/main" id="{30BA2846-3E2F-4935-94F1-CA8E23143ECB}"/>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54B2D41-A603-42F0-8A20-36F9D5697462}"/>
              </a:ext>
            </a:extLst>
          </p:cNvPr>
          <p:cNvSpPr/>
          <p:nvPr/>
        </p:nvSpPr>
        <p:spPr>
          <a:xfrm>
            <a:off x="-83127"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E29F44-BA2C-4065-89EE-4932192A8FAB}"/>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AB7B2A86-6FA6-41EB-8A62-6C31B43BA75E}"/>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975965" y="1204655"/>
            <a:ext cx="1847521" cy="1367095"/>
          </a:xfrm>
          <a:prstGeom prst="rect">
            <a:avLst/>
          </a:prstGeom>
        </p:spPr>
      </p:pic>
      <p:sp>
        <p:nvSpPr>
          <p:cNvPr id="9" name="Title 6">
            <a:extLst>
              <a:ext uri="{FF2B5EF4-FFF2-40B4-BE49-F238E27FC236}">
                <a16:creationId xmlns:a16="http://schemas.microsoft.com/office/drawing/2014/main" id="{D3CB44D4-F3CE-4634-9B44-791767690CA5}"/>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Agenda</a:t>
            </a:r>
          </a:p>
        </p:txBody>
      </p:sp>
      <p:sp>
        <p:nvSpPr>
          <p:cNvPr id="10" name="Content Placeholder 8">
            <a:extLst>
              <a:ext uri="{FF2B5EF4-FFF2-40B4-BE49-F238E27FC236}">
                <a16:creationId xmlns:a16="http://schemas.microsoft.com/office/drawing/2014/main" id="{A5D5F691-6D2E-48C8-A9F5-137BA18CED69}"/>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5" indent="-457200">
              <a:defRPr/>
            </a:pPr>
            <a:r>
              <a:rPr lang="en-US" sz="3200" dirty="0">
                <a:solidFill>
                  <a:prstClr val="white"/>
                </a:solidFill>
              </a:rPr>
              <a:t>Welcome 	</a:t>
            </a:r>
          </a:p>
          <a:p>
            <a:pPr marL="457200" lvl="5" indent="-457200">
              <a:defRPr/>
            </a:pPr>
            <a:r>
              <a:rPr lang="en-US" sz="3200" dirty="0">
                <a:solidFill>
                  <a:prstClr val="white"/>
                </a:solidFill>
              </a:rPr>
              <a:t>Guide 		</a:t>
            </a:r>
          </a:p>
          <a:p>
            <a:pPr marL="457200" lvl="5" indent="-457200">
              <a:defRPr/>
            </a:pPr>
            <a:r>
              <a:rPr lang="en-US" sz="3200" dirty="0">
                <a:solidFill>
                  <a:prstClr val="white"/>
                </a:solidFill>
              </a:rPr>
              <a:t>WVD User View Demo 		</a:t>
            </a:r>
          </a:p>
          <a:p>
            <a:pPr marL="457200" lvl="5" indent="-457200">
              <a:defRPr/>
            </a:pPr>
            <a:r>
              <a:rPr lang="en-US" sz="3200" dirty="0">
                <a:solidFill>
                  <a:prstClr val="white"/>
                </a:solidFill>
              </a:rPr>
              <a:t>Tips and tricks for remote work 	</a:t>
            </a:r>
          </a:p>
          <a:p>
            <a:pPr marL="457200" lvl="5" indent="-457200">
              <a:defRPr/>
            </a:pPr>
            <a:r>
              <a:rPr lang="en-US" sz="3200" dirty="0">
                <a:solidFill>
                  <a:prstClr val="white"/>
                </a:solidFill>
              </a:rPr>
              <a:t>Q&amp;A</a:t>
            </a: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103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Local Response Team</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49" y="178817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indent="0">
              <a:buNone/>
            </a:pPr>
            <a:r>
              <a:rPr lang="en-GB" dirty="0"/>
              <a:t>For any questions or assistance, please contact one of your local team members who can assist:</a:t>
            </a:r>
            <a:endParaRPr lang="en-AU" dirty="0"/>
          </a:p>
          <a:p>
            <a:pPr lvl="1"/>
            <a:r>
              <a:rPr lang="en-GB" dirty="0"/>
              <a:t>Charles Poulsen, </a:t>
            </a:r>
            <a:r>
              <a:rPr lang="en-GB" u="sng" dirty="0">
                <a:hlinkClick r:id="rId5">
                  <a:extLst>
                    <a:ext uri="{A12FA001-AC4F-418D-AE19-62706E023703}">
                      <ahyp:hlinkClr xmlns:ahyp="http://schemas.microsoft.com/office/drawing/2018/hyperlinkcolor" val="tx"/>
                    </a:ext>
                  </a:extLst>
                </a:hlinkClick>
              </a:rPr>
              <a:t>charles.poulsen@microsoft.com</a:t>
            </a:r>
            <a:r>
              <a:rPr lang="en-GB" u="sng" dirty="0"/>
              <a:t> </a:t>
            </a:r>
            <a:endParaRPr lang="en-AU" u="sng" dirty="0"/>
          </a:p>
          <a:p>
            <a:pPr lvl="1"/>
            <a:r>
              <a:rPr lang="en-GB" dirty="0"/>
              <a:t>Wasim Anwar, </a:t>
            </a:r>
            <a:r>
              <a:rPr lang="en-GB" u="sng">
                <a:hlinkClick r:id="rId6">
                  <a:extLst>
                    <a:ext uri="{A12FA001-AC4F-418D-AE19-62706E023703}">
                      <ahyp:hlinkClr xmlns:ahyp="http://schemas.microsoft.com/office/drawing/2018/hyperlinkcolor" val="tx"/>
                    </a:ext>
                  </a:extLst>
                </a:hlinkClick>
              </a:rPr>
              <a:t>wasim</a:t>
            </a:r>
            <a:r>
              <a:rPr lang="en-GB" u="sng" dirty="0">
                <a:hlinkClick r:id="rId6">
                  <a:extLst>
                    <a:ext uri="{A12FA001-AC4F-418D-AE19-62706E023703}">
                      <ahyp:hlinkClr xmlns:ahyp="http://schemas.microsoft.com/office/drawing/2018/hyperlinkcolor" val="tx"/>
                    </a:ext>
                  </a:extLst>
                </a:hlinkClick>
              </a:rPr>
              <a:t>.</a:t>
            </a:r>
            <a:r>
              <a:rPr lang="en-GB" u="sng">
                <a:hlinkClick r:id="rId6">
                  <a:extLst>
                    <a:ext uri="{A12FA001-AC4F-418D-AE19-62706E023703}">
                      <ahyp:hlinkClr xmlns:ahyp="http://schemas.microsoft.com/office/drawing/2018/hyperlinkcolor" val="tx"/>
                    </a:ext>
                  </a:extLst>
                </a:hlinkClick>
              </a:rPr>
              <a:t>anwar</a:t>
            </a:r>
            <a:r>
              <a:rPr lang="en-GB" u="sng" dirty="0">
                <a:hlinkClick r:id="rId6">
                  <a:extLst>
                    <a:ext uri="{A12FA001-AC4F-418D-AE19-62706E023703}">
                      <ahyp:hlinkClr xmlns:ahyp="http://schemas.microsoft.com/office/drawing/2018/hyperlinkcolor" val="tx"/>
                    </a:ext>
                  </a:extLst>
                </a:hlinkClick>
              </a:rPr>
              <a:t>@microsoft.com</a:t>
            </a:r>
            <a:r>
              <a:rPr lang="en-GB" u="sng" dirty="0"/>
              <a:t> </a:t>
            </a:r>
            <a:endParaRPr lang="en-AU" u="sng" dirty="0"/>
          </a:p>
          <a:p>
            <a:pPr lvl="1"/>
            <a:r>
              <a:rPr lang="en-GB" dirty="0"/>
              <a:t>Russel Anderson, </a:t>
            </a:r>
            <a:r>
              <a:rPr lang="en-GB" u="sng" dirty="0">
                <a:hlinkClick r:id="rId7">
                  <a:extLst>
                    <a:ext uri="{A12FA001-AC4F-418D-AE19-62706E023703}">
                      <ahyp:hlinkClr xmlns:ahyp="http://schemas.microsoft.com/office/drawing/2018/hyperlinkcolor" val="tx"/>
                    </a:ext>
                  </a:extLst>
                </a:hlinkClick>
              </a:rPr>
              <a:t>russela@microsoft.com</a:t>
            </a:r>
            <a:r>
              <a:rPr lang="en-GB" dirty="0"/>
              <a:t> </a:t>
            </a:r>
            <a:endParaRPr lang="en-AU" dirty="0"/>
          </a:p>
          <a:p>
            <a:pPr lvl="1"/>
            <a:r>
              <a:rPr lang="en-GB" dirty="0"/>
              <a:t>Brian Carter, </a:t>
            </a:r>
            <a:r>
              <a:rPr lang="en-GB" u="sng">
                <a:hlinkClick r:id="rId8">
                  <a:extLst>
                    <a:ext uri="{A12FA001-AC4F-418D-AE19-62706E023703}">
                      <ahyp:hlinkClr xmlns:ahyp="http://schemas.microsoft.com/office/drawing/2018/hyperlinkcolor" val="tx"/>
                    </a:ext>
                  </a:extLst>
                </a:hlinkClick>
              </a:rPr>
              <a:t>brian</a:t>
            </a:r>
            <a:r>
              <a:rPr lang="en-GB" u="sng" dirty="0">
                <a:hlinkClick r:id="rId8">
                  <a:extLst>
                    <a:ext uri="{A12FA001-AC4F-418D-AE19-62706E023703}">
                      <ahyp:hlinkClr xmlns:ahyp="http://schemas.microsoft.com/office/drawing/2018/hyperlinkcolor" val="tx"/>
                    </a:ext>
                  </a:extLst>
                </a:hlinkClick>
              </a:rPr>
              <a:t>.</a:t>
            </a:r>
            <a:r>
              <a:rPr lang="en-GB" u="sng">
                <a:hlinkClick r:id="rId8">
                  <a:extLst>
                    <a:ext uri="{A12FA001-AC4F-418D-AE19-62706E023703}">
                      <ahyp:hlinkClr xmlns:ahyp="http://schemas.microsoft.com/office/drawing/2018/hyperlinkcolor" val="tx"/>
                    </a:ext>
                  </a:extLst>
                </a:hlinkClick>
              </a:rPr>
              <a:t>carter</a:t>
            </a:r>
            <a:r>
              <a:rPr lang="en-GB" u="sng" dirty="0">
                <a:hlinkClick r:id="rId8">
                  <a:extLst>
                    <a:ext uri="{A12FA001-AC4F-418D-AE19-62706E023703}">
                      <ahyp:hlinkClr xmlns:ahyp="http://schemas.microsoft.com/office/drawing/2018/hyperlinkcolor" val="tx"/>
                    </a:ext>
                  </a:extLst>
                </a:hlinkClick>
              </a:rPr>
              <a:t>@microsoft.com</a:t>
            </a:r>
            <a:r>
              <a:rPr lang="en-GB" u="sng" dirty="0"/>
              <a:t> </a:t>
            </a:r>
            <a:endParaRPr lang="en-AU" u="sng" dirty="0"/>
          </a:p>
          <a:p>
            <a:pPr lvl="1"/>
            <a:r>
              <a:rPr lang="en-GB" dirty="0"/>
              <a:t>Antoinette Jago, </a:t>
            </a:r>
            <a:r>
              <a:rPr lang="en-GB" u="sng" dirty="0">
                <a:hlinkClick r:id="rId9">
                  <a:extLst>
                    <a:ext uri="{A12FA001-AC4F-418D-AE19-62706E023703}">
                      <ahyp:hlinkClr xmlns:ahyp="http://schemas.microsoft.com/office/drawing/2018/hyperlinkcolor" val="tx"/>
                    </a:ext>
                  </a:extLst>
                </a:hlinkClick>
              </a:rPr>
              <a:t>anjago@microsoft.com</a:t>
            </a:r>
            <a:r>
              <a:rPr lang="en-GB" dirty="0"/>
              <a:t> </a:t>
            </a:r>
            <a:endParaRPr lang="en-AU" dirty="0"/>
          </a:p>
          <a:p>
            <a:pPr lvl="1"/>
            <a:r>
              <a:rPr lang="en-AU" err="1"/>
              <a:t>Jiaranai</a:t>
            </a:r>
            <a:r>
              <a:rPr lang="en-AU" dirty="0"/>
              <a:t> </a:t>
            </a:r>
            <a:r>
              <a:rPr lang="en-AU" err="1"/>
              <a:t>Keatnuxsuo</a:t>
            </a:r>
            <a:r>
              <a:rPr lang="en-AU" dirty="0"/>
              <a:t>, </a:t>
            </a:r>
            <a:r>
              <a:rPr lang="en-AU" u="sng">
                <a:hlinkClick r:id="rId10">
                  <a:extLst>
                    <a:ext uri="{A12FA001-AC4F-418D-AE19-62706E023703}">
                      <ahyp:hlinkClr xmlns:ahyp="http://schemas.microsoft.com/office/drawing/2018/hyperlinkcolor" val="tx"/>
                    </a:ext>
                  </a:extLst>
                </a:hlinkClick>
              </a:rPr>
              <a:t>jiaranai</a:t>
            </a:r>
            <a:r>
              <a:rPr lang="en-AU" u="sng" dirty="0">
                <a:hlinkClick r:id="rId10">
                  <a:extLst>
                    <a:ext uri="{A12FA001-AC4F-418D-AE19-62706E023703}">
                      <ahyp:hlinkClr xmlns:ahyp="http://schemas.microsoft.com/office/drawing/2018/hyperlinkcolor" val="tx"/>
                    </a:ext>
                  </a:extLst>
                </a:hlinkClick>
              </a:rPr>
              <a:t>.</a:t>
            </a:r>
            <a:r>
              <a:rPr lang="en-AU" u="sng">
                <a:hlinkClick r:id="rId10">
                  <a:extLst>
                    <a:ext uri="{A12FA001-AC4F-418D-AE19-62706E023703}">
                      <ahyp:hlinkClr xmlns:ahyp="http://schemas.microsoft.com/office/drawing/2018/hyperlinkcolor" val="tx"/>
                    </a:ext>
                  </a:extLst>
                </a:hlinkClick>
              </a:rPr>
              <a:t>keatnuxsuo</a:t>
            </a:r>
            <a:r>
              <a:rPr lang="en-AU" u="sng" dirty="0">
                <a:hlinkClick r:id="rId10">
                  <a:extLst>
                    <a:ext uri="{A12FA001-AC4F-418D-AE19-62706E023703}">
                      <ahyp:hlinkClr xmlns:ahyp="http://schemas.microsoft.com/office/drawing/2018/hyperlinkcolor" val="tx"/>
                    </a:ext>
                  </a:extLst>
                </a:hlinkClick>
              </a:rPr>
              <a:t>@microsoft.com</a:t>
            </a:r>
            <a:r>
              <a:rPr lang="en-AU" dirty="0"/>
              <a:t> </a:t>
            </a:r>
          </a:p>
          <a:p>
            <a:pPr lvl="1"/>
            <a:r>
              <a:rPr lang="en-AU" dirty="0"/>
              <a:t>Jonathan Wade, </a:t>
            </a:r>
            <a:r>
              <a:rPr lang="en-AU" u="sng" dirty="0">
                <a:hlinkClick r:id="rId11">
                  <a:extLst>
                    <a:ext uri="{A12FA001-AC4F-418D-AE19-62706E023703}">
                      <ahyp:hlinkClr xmlns:ahyp="http://schemas.microsoft.com/office/drawing/2018/hyperlinkcolor" val="tx"/>
                    </a:ext>
                  </a:extLst>
                </a:hlinkClick>
              </a:rPr>
              <a:t>jowade@microsoft.com</a:t>
            </a:r>
            <a:endParaRPr lang="en-AU" dirty="0"/>
          </a:p>
          <a:p>
            <a:pPr lvl="1"/>
            <a:r>
              <a:rPr lang="en-AU" dirty="0"/>
              <a:t>Zane Rahui, </a:t>
            </a:r>
            <a:r>
              <a:rPr lang="en-AU" u="sng" dirty="0">
                <a:hlinkClick r:id="rId12">
                  <a:extLst>
                    <a:ext uri="{A12FA001-AC4F-418D-AE19-62706E023703}">
                      <ahyp:hlinkClr xmlns:ahyp="http://schemas.microsoft.com/office/drawing/2018/hyperlinkcolor" val="tx"/>
                    </a:ext>
                  </a:extLst>
                </a:hlinkClick>
              </a:rPr>
              <a:t>zarahui@microsoft.com</a:t>
            </a:r>
            <a:r>
              <a:rPr lang="en-AU" dirty="0"/>
              <a:t> </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69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Resources Repository</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49" y="1788170"/>
            <a:ext cx="8570441" cy="424815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indent="0">
              <a:buNone/>
            </a:pPr>
            <a:r>
              <a:rPr lang="en-GB" dirty="0"/>
              <a:t>As the COVID-19 situation unfolds around the world, Microsoft is providing updates, guidance and support via:</a:t>
            </a:r>
            <a:endParaRPr lang="en-AU" dirty="0"/>
          </a:p>
          <a:p>
            <a:pPr lvl="1"/>
            <a:r>
              <a:rPr lang="en-GB" dirty="0"/>
              <a:t>Our Microsoft global hub found here. </a:t>
            </a:r>
            <a:r>
              <a:rPr lang="en-GB" u="sng" dirty="0">
                <a:hlinkClick r:id="rId5">
                  <a:extLst>
                    <a:ext uri="{A12FA001-AC4F-418D-AE19-62706E023703}">
                      <ahyp:hlinkClr xmlns:ahyp="http://schemas.microsoft.com/office/drawing/2018/hyperlinkcolor" val="tx"/>
                    </a:ext>
                  </a:extLst>
                </a:hlinkClick>
              </a:rPr>
              <a:t>https://news.microsoft.com/covid-19-response/</a:t>
            </a:r>
            <a:endParaRPr lang="en-AU" dirty="0"/>
          </a:p>
          <a:p>
            <a:pPr lvl="1"/>
            <a:r>
              <a:rPr lang="en-GB" dirty="0"/>
              <a:t>Our Microsoft Australia Hub here: </a:t>
            </a:r>
            <a:r>
              <a:rPr lang="en-GB" u="sng" dirty="0">
                <a:hlinkClick r:id="rId6">
                  <a:extLst>
                    <a:ext uri="{A12FA001-AC4F-418D-AE19-62706E023703}">
                      <ahyp:hlinkClr xmlns:ahyp="http://schemas.microsoft.com/office/drawing/2018/hyperlinkcolor" val="tx"/>
                    </a:ext>
                  </a:extLst>
                </a:hlinkClick>
              </a:rPr>
              <a:t>https://www.microsoft.com/en-au/coronavirus</a:t>
            </a:r>
            <a:endParaRPr lang="en-AU" dirty="0"/>
          </a:p>
          <a:p>
            <a:pPr marL="0" indent="0">
              <a:buNone/>
            </a:pPr>
            <a:r>
              <a:rPr lang="en-GB" dirty="0"/>
              <a:t>Additionally, we will be updating this document and other localised and curated WA content here: </a:t>
            </a:r>
            <a:r>
              <a:rPr lang="en-GB" u="sng" dirty="0">
                <a:hlinkClick r:id="rId7">
                  <a:extLst>
                    <a:ext uri="{A12FA001-AC4F-418D-AE19-62706E023703}">
                      <ahyp:hlinkClr xmlns:ahyp="http://schemas.microsoft.com/office/drawing/2018/hyperlinkcolor" val="tx"/>
                    </a:ext>
                  </a:extLst>
                </a:hlinkClick>
              </a:rPr>
              <a:t>https://aka.ms/RemoteWorkPerth/</a:t>
            </a:r>
            <a:endParaRPr lang="en-AU" dirty="0"/>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6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Staged Approach</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49" y="178817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r>
              <a:rPr lang="en-US" sz="2400" b="1" dirty="0">
                <a:solidFill>
                  <a:srgbClr val="FFFFFF"/>
                </a:solidFill>
              </a:rPr>
              <a:t>Phase 1 - Focused on Business Continuity </a:t>
            </a:r>
          </a:p>
          <a:p>
            <a:pPr lvl="1"/>
            <a:r>
              <a:rPr lang="en-GB" sz="2000" dirty="0">
                <a:latin typeface="Calibri" panose="020F0502020204030204" pitchFamily="34" charset="0"/>
                <a:cs typeface="Arial" panose="020B0604020202020204" pitchFamily="34" charset="0"/>
              </a:rPr>
              <a:t>Collaboration, meetings, communication and coordination</a:t>
            </a:r>
          </a:p>
          <a:p>
            <a:pPr lvl="1"/>
            <a:r>
              <a:rPr lang="en-GB" sz="2000" dirty="0">
                <a:latin typeface="Calibri" panose="020F0502020204030204" pitchFamily="34" charset="0"/>
                <a:ea typeface="Calibri" panose="020F0502020204030204" pitchFamily="34" charset="0"/>
                <a:cs typeface="Arial" panose="020B0604020202020204" pitchFamily="34" charset="0"/>
              </a:rPr>
              <a:t>Secure Remote Access to Desktops and Applications using Windows Virtual Desktop  </a:t>
            </a:r>
          </a:p>
          <a:p>
            <a:r>
              <a:rPr lang="en-US" b="1" dirty="0">
                <a:solidFill>
                  <a:srgbClr val="FFFFFF"/>
                </a:solidFill>
              </a:rPr>
              <a:t>Phase 2 - Expanding to the following scenarios, by priority:</a:t>
            </a:r>
          </a:p>
          <a:p>
            <a:pPr lvl="1"/>
            <a:r>
              <a:rPr lang="en-US" sz="2000" dirty="0">
                <a:latin typeface="Calibri" panose="020F0502020204030204" pitchFamily="34" charset="0"/>
                <a:cs typeface="Arial" panose="020B0604020202020204" pitchFamily="34" charset="0"/>
              </a:rPr>
              <a:t>Crisis Management </a:t>
            </a:r>
          </a:p>
          <a:p>
            <a:pPr lvl="1"/>
            <a:r>
              <a:rPr lang="en-AU" sz="2000" dirty="0">
                <a:latin typeface="Calibri" panose="020F0502020204030204" pitchFamily="34" charset="0"/>
                <a:cs typeface="Arial" panose="020B0604020202020204" pitchFamily="34" charset="0"/>
              </a:rPr>
              <a:t>Crisis Communications: Response Command Centre and Support Agencies (Inbound/Inter Agency/Outbound)</a:t>
            </a:r>
          </a:p>
          <a:p>
            <a:pPr lvl="1"/>
            <a:r>
              <a:rPr lang="en-US" sz="2000" dirty="0">
                <a:latin typeface="Calibri" panose="020F0502020204030204" pitchFamily="34" charset="0"/>
                <a:cs typeface="Arial" panose="020B0604020202020204" pitchFamily="34" charset="0"/>
              </a:rPr>
              <a:t>Remote Customer Engagement &amp; Service Delivery</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0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white"/>
                </a:solidFill>
                <a:latin typeface="Segoe UI" panose="020B0502040204020203" pitchFamily="34" charset="0"/>
                <a:cs typeface="Segoe UI" panose="020B0502040204020203" pitchFamily="34" charset="0"/>
              </a:rPr>
              <a:t>IT Admin Resources</a:t>
            </a:r>
            <a:endPar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endParaRP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49" y="178817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r>
              <a:rPr lang="en-AU" dirty="0"/>
              <a:t>Deployment Assistance from FastTrack</a:t>
            </a:r>
          </a:p>
          <a:p>
            <a:r>
              <a:rPr lang="en-GB" b="1" i="1" dirty="0"/>
              <a:t>Teams and Modern Workplace</a:t>
            </a:r>
          </a:p>
          <a:p>
            <a:pPr lvl="1"/>
            <a:r>
              <a:rPr lang="en-GB" sz="2000" dirty="0"/>
              <a:t>The top 9 ways Microsoft is enabling remote work for its employees</a:t>
            </a:r>
          </a:p>
          <a:p>
            <a:pPr lvl="1"/>
            <a:r>
              <a:rPr lang="en-AU" sz="2000" dirty="0"/>
              <a:t>Top 5 Ways Azure Active Directory can help you enable remote work, securely</a:t>
            </a:r>
          </a:p>
          <a:p>
            <a:pPr lvl="1"/>
            <a:r>
              <a:rPr lang="en-GB" sz="2000" dirty="0"/>
              <a:t>CISO security guidance for remote working </a:t>
            </a:r>
          </a:p>
          <a:p>
            <a:pPr lvl="0"/>
            <a:r>
              <a:rPr lang="en-AU" b="1" i="1" dirty="0"/>
              <a:t>Windows Virtual Desktop</a:t>
            </a:r>
          </a:p>
          <a:p>
            <a:pPr lvl="1"/>
            <a:r>
              <a:rPr lang="en-GB" sz="2000" dirty="0"/>
              <a:t>Deployment of WVD</a:t>
            </a:r>
            <a:endParaRPr lang="en-AU" sz="2000" dirty="0"/>
          </a:p>
          <a:p>
            <a:pPr lvl="1"/>
            <a:r>
              <a:rPr lang="en-GB" sz="2000" dirty="0"/>
              <a:t>Connecting to WVD via Web, Android, iOS, Mac or PC Technical FAQ</a:t>
            </a:r>
          </a:p>
          <a:p>
            <a:pPr lvl="1"/>
            <a:r>
              <a:rPr lang="en-GB" sz="2000" dirty="0"/>
              <a:t>Example cost for WVD compute is between $5-$10 Per User Per Month (Light -&gt; Heavy user)  </a:t>
            </a:r>
            <a:endParaRPr lang="en-AU" sz="2000" dirty="0"/>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061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white"/>
                </a:solidFill>
                <a:latin typeface="Segoe UI" panose="020B0502040204020203" pitchFamily="34" charset="0"/>
                <a:cs typeface="Segoe UI" panose="020B0502040204020203" pitchFamily="34" charset="0"/>
              </a:rPr>
              <a:t>End User Resources</a:t>
            </a:r>
            <a:endPar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endParaRP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49" y="178817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indent="0">
              <a:buNone/>
            </a:pPr>
            <a:r>
              <a:rPr lang="en-AU" b="1" i="1" dirty="0"/>
              <a:t>Teams end-user training materials:</a:t>
            </a:r>
          </a:p>
          <a:p>
            <a:pPr lvl="1"/>
            <a:r>
              <a:rPr lang="en-AU" dirty="0"/>
              <a:t>Microsoft Office and Teams training </a:t>
            </a:r>
            <a:r>
              <a:rPr lang="en-AU" dirty="0" err="1"/>
              <a:t>center</a:t>
            </a:r>
            <a:endParaRPr lang="en-AU" dirty="0"/>
          </a:p>
          <a:p>
            <a:pPr lvl="1"/>
            <a:r>
              <a:rPr lang="en-AU" dirty="0"/>
              <a:t>Teams guides</a:t>
            </a:r>
          </a:p>
          <a:p>
            <a:pPr lvl="1"/>
            <a:r>
              <a:rPr lang="en-AU" dirty="0"/>
              <a:t>Microsoft Teams training on YouTube Playlist </a:t>
            </a:r>
          </a:p>
          <a:p>
            <a:pPr marL="0" lvl="0" indent="0">
              <a:buNone/>
            </a:pPr>
            <a:r>
              <a:rPr lang="en-AU" b="1" i="1" dirty="0"/>
              <a:t>Windows Virtual Desktop</a:t>
            </a:r>
          </a:p>
          <a:p>
            <a:pPr lvl="1"/>
            <a:r>
              <a:rPr lang="en-US" dirty="0"/>
              <a:t>User Connection How To Guide</a:t>
            </a:r>
            <a:endParaRPr lang="en-AU" dirty="0"/>
          </a:p>
          <a:p>
            <a:pPr lvl="1"/>
            <a:r>
              <a:rPr lang="en-US" dirty="0"/>
              <a:t>App available in App Stores (Android, Apple, Windows)</a:t>
            </a:r>
          </a:p>
          <a:p>
            <a:pPr lvl="1"/>
            <a:r>
              <a:rPr lang="en-AU" dirty="0"/>
              <a:t>Through a web browser at </a:t>
            </a:r>
            <a:r>
              <a:rPr lang="en-AU" u="sng" dirty="0">
                <a:hlinkClick r:id="rId5">
                  <a:extLst>
                    <a:ext uri="{A12FA001-AC4F-418D-AE19-62706E023703}">
                      <ahyp:hlinkClr xmlns:ahyp="http://schemas.microsoft.com/office/drawing/2018/hyperlinkcolor" val="tx"/>
                    </a:ext>
                  </a:extLst>
                </a:hlinkClick>
              </a:rPr>
              <a:t>https://rdweb.wvd.microsoft.com</a:t>
            </a:r>
            <a:r>
              <a:rPr lang="en-AU" dirty="0"/>
              <a:t>, using their existing Work or School account.</a:t>
            </a:r>
          </a:p>
          <a:p>
            <a:pPr lvl="1"/>
            <a:endParaRPr lang="en-AU" dirty="0"/>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83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915872"/>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white"/>
                </a:solidFill>
                <a:latin typeface="Segoe UI" panose="020B0502040204020203" pitchFamily="34" charset="0"/>
                <a:cs typeface="Segoe UI" panose="020B0502040204020203" pitchFamily="34" charset="0"/>
              </a:rPr>
              <a:t>Additional Resources/Info</a:t>
            </a:r>
            <a:endPar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endParaRP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752086" y="2024743"/>
            <a:ext cx="10849364"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r>
              <a:rPr lang="en-GB" sz="2600" dirty="0"/>
              <a:t>Microsoft 365 E3 or A3 license - Remote workers can use Teams, Office Pro Plus, or Azure Active Directory App Proxy. </a:t>
            </a:r>
          </a:p>
          <a:p>
            <a:r>
              <a:rPr lang="en-GB" sz="2600" dirty="0"/>
              <a:t>Microsoft 365 E3 or A3 license - Windows 10 Ent. &amp; Windows 7 Ent. desktops and apps thru WVD</a:t>
            </a:r>
          </a:p>
          <a:p>
            <a:r>
              <a:rPr lang="en-GB" sz="2600" dirty="0"/>
              <a:t>WVD does incur charges for the storage and compute</a:t>
            </a:r>
          </a:p>
          <a:p>
            <a:r>
              <a:rPr lang="en-US" sz="2600" dirty="0"/>
              <a:t>Free 6-month </a:t>
            </a:r>
            <a:r>
              <a:rPr lang="en-US" sz="2600" b="1" u="sng" dirty="0">
                <a:hlinkClick r:id="rId5">
                  <a:extLst>
                    <a:ext uri="{A12FA001-AC4F-418D-AE19-62706E023703}">
                      <ahyp:hlinkClr xmlns:ahyp="http://schemas.microsoft.com/office/drawing/2018/hyperlinkcolor" val="tx"/>
                    </a:ext>
                  </a:extLst>
                </a:hlinkClick>
              </a:rPr>
              <a:t>Office 365 E1 offer</a:t>
            </a:r>
            <a:endParaRPr lang="en-US" sz="2600" b="1" u="sng" dirty="0"/>
          </a:p>
          <a:p>
            <a:r>
              <a:rPr lang="en-US" sz="2600" dirty="0"/>
              <a:t>WVD Deployment Helpdesk</a:t>
            </a:r>
          </a:p>
          <a:p>
            <a:r>
              <a:rPr lang="en-US" sz="2600" dirty="0"/>
              <a:t>WVD Funding for partner assisted deployment (Limited Availability and Subject to Approval)</a:t>
            </a:r>
            <a:endParaRPr lang="en-GB" sz="2600" dirty="0"/>
          </a:p>
          <a:p>
            <a:pPr marL="0" indent="0">
              <a:buNone/>
            </a:pPr>
            <a:endParaRPr lang="en-AU" sz="2400" dirty="0"/>
          </a:p>
          <a:p>
            <a:pPr lvl="1"/>
            <a:endParaRPr lang="en-AU" dirty="0"/>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61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915872"/>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white"/>
                </a:solidFill>
                <a:latin typeface="Segoe UI" panose="020B0502040204020203" pitchFamily="34" charset="0"/>
                <a:cs typeface="Segoe UI" panose="020B0502040204020203" pitchFamily="34" charset="0"/>
              </a:rPr>
              <a:t>Windows Virtual Desktop Demo</a:t>
            </a:r>
            <a:endPar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endParaRP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752086" y="2024743"/>
            <a:ext cx="10849364"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indent="0">
              <a:buNone/>
            </a:pPr>
            <a:endParaRPr lang="en-AU" sz="2400" dirty="0"/>
          </a:p>
          <a:p>
            <a:pPr lvl="1"/>
            <a:endParaRPr lang="en-AU" dirty="0"/>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CECEBBC-D884-428D-B0B7-2A65627B6BC7}"/>
              </a:ext>
            </a:extLst>
          </p:cNvPr>
          <p:cNvPicPr/>
          <p:nvPr/>
        </p:nvPicPr>
        <p:blipFill>
          <a:blip r:embed="rId5">
            <a:extLst>
              <a:ext uri="{28A0092B-C50C-407E-A947-70E740481C1C}">
                <a14:useLocalDpi xmlns:a14="http://schemas.microsoft.com/office/drawing/2010/main" val="0"/>
              </a:ext>
            </a:extLst>
          </a:blip>
          <a:stretch>
            <a:fillRect/>
          </a:stretch>
        </p:blipFill>
        <p:spPr>
          <a:xfrm>
            <a:off x="1128390" y="2240823"/>
            <a:ext cx="5572856" cy="2984319"/>
          </a:xfrm>
          <a:prstGeom prst="rect">
            <a:avLst/>
          </a:prstGeom>
        </p:spPr>
      </p:pic>
      <p:pic>
        <p:nvPicPr>
          <p:cNvPr id="2050" name="Picture 2">
            <a:extLst>
              <a:ext uri="{FF2B5EF4-FFF2-40B4-BE49-F238E27FC236}">
                <a16:creationId xmlns:a16="http://schemas.microsoft.com/office/drawing/2014/main" id="{57DBD9D5-6939-4A94-B399-39C12BAC9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1450" y="2844574"/>
            <a:ext cx="76200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71131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MSG Readiness Master Template 16x9">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4992c13-0e67-4e2e-9887-e193d2a9835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06F2779ED2D43AC6D01353FF9902B" ma:contentTypeVersion="10" ma:contentTypeDescription="Create a new document." ma:contentTypeScope="" ma:versionID="1af9e7273786f679b7a7c8e08930582e">
  <xsd:schema xmlns:xsd="http://www.w3.org/2001/XMLSchema" xmlns:xs="http://www.w3.org/2001/XMLSchema" xmlns:p="http://schemas.microsoft.com/office/2006/metadata/properties" xmlns:ns2="b4992c13-0e67-4e2e-9887-e193d2a98354" targetNamespace="http://schemas.microsoft.com/office/2006/metadata/properties" ma:root="true" ma:fieldsID="6547f6fb7120e7537db25e1e06f5a8fe" ns2:_="">
    <xsd:import namespace="b4992c13-0e67-4e2e-9887-e193d2a983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992c13-0e67-4e2e-9887-e193d2a9835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description=""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4DFD14-12FF-4157-810B-09C1F4DD6DAD}">
  <ds:schemaRefs>
    <ds:schemaRef ds:uri="http://schemas.microsoft.com/office/2006/metadata/properties"/>
    <ds:schemaRef ds:uri="http://purl.org/dc/terms/"/>
    <ds:schemaRef ds:uri="http://purl.org/dc/elements/1.1/"/>
    <ds:schemaRef ds:uri="http://www.w3.org/XML/1998/namespace"/>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b4992c13-0e67-4e2e-9887-e193d2a98354"/>
  </ds:schemaRefs>
</ds:datastoreItem>
</file>

<file path=customXml/itemProps2.xml><?xml version="1.0" encoding="utf-8"?>
<ds:datastoreItem xmlns:ds="http://schemas.openxmlformats.org/officeDocument/2006/customXml" ds:itemID="{FF8A188B-3EA7-4DD2-8550-BE1EEA005FB4}">
  <ds:schemaRefs>
    <ds:schemaRef ds:uri="http://schemas.microsoft.com/sharepoint/v3/contenttype/forms"/>
  </ds:schemaRefs>
</ds:datastoreItem>
</file>

<file path=customXml/itemProps3.xml><?xml version="1.0" encoding="utf-8"?>
<ds:datastoreItem xmlns:ds="http://schemas.openxmlformats.org/officeDocument/2006/customXml" ds:itemID="{89B62CCC-A99D-4136-9F14-FCCD4FF05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992c13-0e67-4e2e-9887-e193d2a983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1121</TotalTime>
  <Words>1607</Words>
  <Application>Microsoft Office PowerPoint</Application>
  <PresentationFormat>Widescreen</PresentationFormat>
  <Paragraphs>177</Paragraphs>
  <Slides>19</Slides>
  <Notes>18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19</vt:i4>
      </vt:variant>
    </vt:vector>
  </HeadingPairs>
  <TitlesOfParts>
    <vt:vector size="29" baseType="lpstr">
      <vt:lpstr>Arial</vt:lpstr>
      <vt:lpstr>Calibri</vt:lpstr>
      <vt:lpstr>Calibri Light</vt:lpstr>
      <vt:lpstr>Segoe UI</vt:lpstr>
      <vt:lpstr>Segoe UI Bold</vt:lpstr>
      <vt:lpstr>Segoe UI Light</vt:lpstr>
      <vt:lpstr>Segoe UI Semilight</vt:lpstr>
      <vt:lpstr>1_Office Theme</vt:lpstr>
      <vt:lpstr>3_Office Theme</vt:lpstr>
      <vt:lpstr>SMSG Readiness Master Template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work Checklist</dc:title>
  <dc:creator>Nick Stillings</dc:creator>
  <cp:lastModifiedBy>Brian Carter</cp:lastModifiedBy>
  <cp:revision>5</cp:revision>
  <dcterms:created xsi:type="dcterms:W3CDTF">2020-03-16T02:07:24Z</dcterms:created>
  <dcterms:modified xsi:type="dcterms:W3CDTF">2020-03-20T02:37:49Z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jacqle@microsoft.com</vt:lpwstr>
  </property>
  <property fmtid="{D5CDD505-2E9C-101B-9397-08002B2CF9AE}" pid="5" name="MSIP_Label_f42aa342-8706-4288-bd11-ebb85995028c_SetDate">
    <vt:lpwstr>2020-03-16T21:31:55.1002340Z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2bf0987e-6691-4752-bad5-c3e5adafdd0c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0x010100A2E06F2779ED2D43AC6D01353FF9902B</vt:lpwstr>
  </property>
</Properties>
</file>